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0" r:id="rId2"/>
    <p:sldId id="264" r:id="rId3"/>
    <p:sldId id="273" r:id="rId4"/>
    <p:sldId id="275" r:id="rId5"/>
    <p:sldId id="277" r:id="rId6"/>
    <p:sldId id="325" r:id="rId7"/>
    <p:sldId id="278" r:id="rId8"/>
    <p:sldId id="280" r:id="rId9"/>
    <p:sldId id="281" r:id="rId10"/>
    <p:sldId id="282" r:id="rId11"/>
    <p:sldId id="283" r:id="rId12"/>
    <p:sldId id="322" r:id="rId13"/>
    <p:sldId id="290" r:id="rId14"/>
    <p:sldId id="324" r:id="rId15"/>
    <p:sldId id="296" r:id="rId16"/>
    <p:sldId id="323" r:id="rId17"/>
    <p:sldId id="297" r:id="rId18"/>
    <p:sldId id="298" r:id="rId19"/>
    <p:sldId id="272" r:id="rId20"/>
    <p:sldId id="274" r:id="rId21"/>
    <p:sldId id="276" r:id="rId22"/>
    <p:sldId id="279" r:id="rId23"/>
    <p:sldId id="288" r:id="rId24"/>
    <p:sldId id="291" r:id="rId25"/>
    <p:sldId id="28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9CE"/>
    <a:srgbClr val="00283C"/>
    <a:srgbClr val="002832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11" autoAdjust="0"/>
    <p:restoredTop sz="94653" autoAdjust="0"/>
  </p:normalViewPr>
  <p:slideViewPr>
    <p:cSldViewPr showGuides="1">
      <p:cViewPr varScale="1">
        <p:scale>
          <a:sx n="84" d="100"/>
          <a:sy n="84" d="100"/>
        </p:scale>
        <p:origin x="-1542" y="-84"/>
      </p:cViewPr>
      <p:guideLst>
        <p:guide orient="horz" pos="2160"/>
        <p:guide orient="horz" pos="799"/>
        <p:guide pos="2880"/>
        <p:guide pos="5556"/>
        <p:guide pos="2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4" d="100"/>
          <a:sy n="54" d="100"/>
        </p:scale>
        <p:origin x="-2844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A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1"/>
          <c:order val="1"/>
          <c:tx>
            <c:strRef>
              <c:f>Sheet1!$E$2</c:f>
              <c:strCache>
                <c:ptCount val="1"/>
                <c:pt idx="0">
                  <c:v>frequency</c:v>
                </c:pt>
              </c:strCache>
            </c:strRef>
          </c:tx>
          <c:spPr>
            <a:solidFill>
              <a:srgbClr val="9999FF"/>
            </a:solidFill>
          </c:spPr>
          <c:cat>
            <c:strRef>
              <c:f>Sheet1!$D$3:$D$9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&gt;6</c:v>
                </c:pt>
              </c:strCache>
            </c:strRef>
          </c:cat>
          <c:val>
            <c:numRef>
              <c:f>Sheet1!$E$3:$E$9</c:f>
              <c:numCache>
                <c:formatCode>General</c:formatCode>
                <c:ptCount val="7"/>
                <c:pt idx="0">
                  <c:v>0</c:v>
                </c:pt>
                <c:pt idx="1">
                  <c:v>18</c:v>
                </c:pt>
                <c:pt idx="2">
                  <c:v>24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18</c:v>
                </c:pt>
              </c:numCache>
            </c:numRef>
          </c:val>
        </c:ser>
        <c:ser>
          <c:idx val="0"/>
          <c:order val="0"/>
          <c:tx>
            <c:strRef>
              <c:f>Sheet1!$E$2</c:f>
              <c:strCache>
                <c:ptCount val="1"/>
                <c:pt idx="0">
                  <c:v>frequency</c:v>
                </c:pt>
              </c:strCache>
            </c:strRef>
          </c:tx>
          <c:spPr>
            <a:solidFill>
              <a:srgbClr val="9999FF"/>
            </a:solidFill>
          </c:spPr>
          <c:cat>
            <c:strRef>
              <c:f>Sheet1!$D$3:$D$9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&gt;6</c:v>
                </c:pt>
              </c:strCache>
            </c:strRef>
          </c:cat>
          <c:val>
            <c:numRef>
              <c:f>Sheet1!$E$3:$E$9</c:f>
              <c:numCache>
                <c:formatCode>General</c:formatCode>
                <c:ptCount val="7"/>
                <c:pt idx="0">
                  <c:v>0</c:v>
                </c:pt>
                <c:pt idx="1">
                  <c:v>18</c:v>
                </c:pt>
                <c:pt idx="2">
                  <c:v>24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18</c:v>
                </c:pt>
              </c:numCache>
            </c:numRef>
          </c:val>
        </c:ser>
        <c:gapWidth val="91"/>
        <c:overlap val="76"/>
        <c:axId val="85967232"/>
        <c:axId val="85969152"/>
      </c:barChart>
      <c:catAx>
        <c:axId val="859672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AU" sz="1400"/>
                  <a:t>Kernel Area (km</a:t>
                </a:r>
                <a:r>
                  <a:rPr lang="en-AU" sz="1400" baseline="30000"/>
                  <a:t>2</a:t>
                </a:r>
                <a:r>
                  <a:rPr lang="en-AU" sz="1400"/>
                  <a:t>)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sz="1200" baseline="0"/>
            </a:pPr>
            <a:endParaRPr lang="en-US"/>
          </a:p>
        </c:txPr>
        <c:crossAx val="85969152"/>
        <c:crosses val="autoZero"/>
        <c:auto val="1"/>
        <c:lblAlgn val="ctr"/>
        <c:lblOffset val="100"/>
      </c:catAx>
      <c:valAx>
        <c:axId val="8596915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 dirty="0" smtClean="0"/>
                  <a:t>%</a:t>
                </a:r>
                <a:endParaRPr lang="en-US" sz="140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 baseline="0"/>
            </a:pPr>
            <a:endParaRPr lang="en-US"/>
          </a:p>
        </c:txPr>
        <c:crossAx val="85967232"/>
        <c:crosses val="autoZero"/>
        <c:crossBetween val="between"/>
      </c:valAx>
    </c:plotArea>
    <c:plotVisOnly val="1"/>
  </c:chart>
  <c:spPr>
    <a:solidFill>
      <a:schemeClr val="bg1"/>
    </a:solidFill>
  </c:spPr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A697C-5849-4DDF-A6C8-08E6893940F4}" type="datetimeFigureOut">
              <a:rPr lang="en-AU" smtClean="0"/>
              <a:pPr/>
              <a:t>9/07/2012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014AF-979A-46D9-9B43-4C67319580D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2514441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92BC2-9435-4D31-AEB3-5D5877AD6447}" type="datetimeFigureOut">
              <a:rPr lang="en-AU" smtClean="0"/>
              <a:pPr/>
              <a:t>9/07/2012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96215-5E4C-414D-A8DB-C38AA7CF7C2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4203183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AU" smtClean="0">
                <a:latin typeface="Arial" pitchFamily="34" charset="0"/>
              </a:rPr>
              <a:t>What do shadings in 50% HR mean?</a:t>
            </a: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228792-45EA-4AED-9241-7D1B0BFB4A0B}" type="slidenum">
              <a:rPr lang="en-AU" smtClean="0">
                <a:latin typeface="Arial" pitchFamily="34" charset="0"/>
              </a:rPr>
              <a:pPr/>
              <a:t>14</a:t>
            </a:fld>
            <a:endParaRPr lang="en-A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Collaborator logo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1497" y="5500319"/>
            <a:ext cx="9170984" cy="1357681"/>
            <a:chOff x="1497" y="5500319"/>
            <a:chExt cx="9170984" cy="1357681"/>
          </a:xfrm>
        </p:grpSpPr>
        <p:sp>
          <p:nvSpPr>
            <p:cNvPr id="8" name="Rectangle 7"/>
            <p:cNvSpPr/>
            <p:nvPr userDrawn="1"/>
          </p:nvSpPr>
          <p:spPr>
            <a:xfrm>
              <a:off x="1497" y="5940320"/>
              <a:ext cx="9158377" cy="917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Freeform 7"/>
            <p:cNvSpPr>
              <a:spLocks noEditPoints="1"/>
            </p:cNvSpPr>
            <p:nvPr userDrawn="1"/>
          </p:nvSpPr>
          <p:spPr bwMode="auto">
            <a:xfrm>
              <a:off x="1497" y="5563679"/>
              <a:ext cx="9170984" cy="932871"/>
            </a:xfrm>
            <a:custGeom>
              <a:avLst/>
              <a:gdLst/>
              <a:ahLst/>
              <a:cxnLst>
                <a:cxn ang="0">
                  <a:pos x="2313" y="117"/>
                </a:cxn>
                <a:cxn ang="0">
                  <a:pos x="0" y="117"/>
                </a:cxn>
                <a:cxn ang="0">
                  <a:pos x="0" y="137"/>
                </a:cxn>
                <a:cxn ang="0">
                  <a:pos x="2030" y="137"/>
                </a:cxn>
                <a:cxn ang="0">
                  <a:pos x="2313" y="117"/>
                </a:cxn>
                <a:cxn ang="0">
                  <a:pos x="2880" y="0"/>
                </a:cxn>
                <a:cxn ang="0">
                  <a:pos x="2880" y="0"/>
                </a:cxn>
                <a:cxn ang="0">
                  <a:pos x="2880" y="117"/>
                </a:cxn>
                <a:cxn ang="0">
                  <a:pos x="2313" y="117"/>
                </a:cxn>
                <a:cxn ang="0">
                  <a:pos x="2784" y="293"/>
                </a:cxn>
                <a:cxn ang="0">
                  <a:pos x="2880" y="293"/>
                </a:cxn>
                <a:cxn ang="0">
                  <a:pos x="2880" y="0"/>
                </a:cxn>
              </a:cxnLst>
              <a:rect l="0" t="0" r="r" b="b"/>
              <a:pathLst>
                <a:path w="2880" h="293">
                  <a:moveTo>
                    <a:pt x="2313" y="117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030" y="137"/>
                    <a:pt x="2030" y="137"/>
                    <a:pt x="2030" y="137"/>
                  </a:cubicBezTo>
                  <a:cubicBezTo>
                    <a:pt x="2214" y="137"/>
                    <a:pt x="2274" y="132"/>
                    <a:pt x="2313" y="117"/>
                  </a:cubicBezTo>
                  <a:moveTo>
                    <a:pt x="2880" y="0"/>
                  </a:moveTo>
                  <a:cubicBezTo>
                    <a:pt x="2880" y="0"/>
                    <a:pt x="2880" y="0"/>
                    <a:pt x="2880" y="0"/>
                  </a:cubicBezTo>
                  <a:cubicBezTo>
                    <a:pt x="2880" y="117"/>
                    <a:pt x="2880" y="117"/>
                    <a:pt x="2880" y="117"/>
                  </a:cubicBezTo>
                  <a:cubicBezTo>
                    <a:pt x="2313" y="117"/>
                    <a:pt x="2313" y="117"/>
                    <a:pt x="2313" y="117"/>
                  </a:cubicBezTo>
                  <a:cubicBezTo>
                    <a:pt x="2411" y="197"/>
                    <a:pt x="2542" y="293"/>
                    <a:pt x="2784" y="293"/>
                  </a:cubicBezTo>
                  <a:cubicBezTo>
                    <a:pt x="2842" y="293"/>
                    <a:pt x="2880" y="293"/>
                    <a:pt x="2880" y="293"/>
                  </a:cubicBezTo>
                  <a:cubicBezTo>
                    <a:pt x="2880" y="0"/>
                    <a:pt x="2880" y="0"/>
                    <a:pt x="2880" y="0"/>
                  </a:cubicBezTo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1497" y="5500319"/>
              <a:ext cx="9170984" cy="435430"/>
            </a:xfrm>
            <a:custGeom>
              <a:avLst/>
              <a:gdLst/>
              <a:ahLst/>
              <a:cxnLst>
                <a:cxn ang="0">
                  <a:pos x="2880" y="20"/>
                </a:cxn>
                <a:cxn ang="0">
                  <a:pos x="2789" y="20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880" y="137"/>
                </a:cxn>
                <a:cxn ang="0">
                  <a:pos x="2880" y="20"/>
                </a:cxn>
                <a:cxn ang="0">
                  <a:pos x="1860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1860" y="0"/>
                </a:cxn>
              </a:cxnLst>
              <a:rect l="0" t="0" r="r" b="b"/>
              <a:pathLst>
                <a:path w="2880" h="137">
                  <a:moveTo>
                    <a:pt x="2880" y="20"/>
                  </a:moveTo>
                  <a:cubicBezTo>
                    <a:pt x="2789" y="20"/>
                    <a:pt x="2789" y="20"/>
                    <a:pt x="2789" y="20"/>
                  </a:cubicBezTo>
                  <a:cubicBezTo>
                    <a:pt x="2500" y="20"/>
                    <a:pt x="2393" y="10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880" y="137"/>
                    <a:pt x="2880" y="137"/>
                    <a:pt x="2880" y="137"/>
                  </a:cubicBezTo>
                  <a:cubicBezTo>
                    <a:pt x="2880" y="20"/>
                    <a:pt x="2880" y="20"/>
                    <a:pt x="2880" y="20"/>
                  </a:cubicBezTo>
                  <a:moveTo>
                    <a:pt x="18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216" y="57"/>
                    <a:pt x="2053" y="0"/>
                    <a:pt x="1860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1497" y="5563679"/>
              <a:ext cx="7365906" cy="432734"/>
            </a:xfrm>
            <a:custGeom>
              <a:avLst/>
              <a:gdLst/>
              <a:ahLst/>
              <a:cxnLst>
                <a:cxn ang="0">
                  <a:pos x="2313" y="117"/>
                </a:cxn>
                <a:cxn ang="0">
                  <a:pos x="1860" y="0"/>
                </a:cxn>
                <a:cxn ang="0">
                  <a:pos x="0" y="0"/>
                </a:cxn>
                <a:cxn ang="0">
                  <a:pos x="0" y="136"/>
                </a:cxn>
                <a:cxn ang="0">
                  <a:pos x="2030" y="136"/>
                </a:cxn>
                <a:cxn ang="0">
                  <a:pos x="2313" y="117"/>
                </a:cxn>
              </a:cxnLst>
              <a:rect l="0" t="0" r="r" b="b"/>
              <a:pathLst>
                <a:path w="2313" h="136">
                  <a:moveTo>
                    <a:pt x="2313" y="117"/>
                  </a:moveTo>
                  <a:cubicBezTo>
                    <a:pt x="2204" y="55"/>
                    <a:pt x="2053" y="0"/>
                    <a:pt x="18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2030" y="136"/>
                    <a:pt x="2030" y="136"/>
                    <a:pt x="2030" y="136"/>
                  </a:cubicBezTo>
                  <a:cubicBezTo>
                    <a:pt x="2214" y="136"/>
                    <a:pt x="2274" y="132"/>
                    <a:pt x="2313" y="117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auto">
            <a:xfrm>
              <a:off x="7367402" y="5563679"/>
              <a:ext cx="1805078" cy="869511"/>
            </a:xfrm>
            <a:custGeom>
              <a:avLst/>
              <a:gdLst/>
              <a:ahLst/>
              <a:cxnLst>
                <a:cxn ang="0">
                  <a:pos x="476" y="0"/>
                </a:cxn>
                <a:cxn ang="0">
                  <a:pos x="0" y="117"/>
                </a:cxn>
                <a:cxn ang="0">
                  <a:pos x="471" y="273"/>
                </a:cxn>
                <a:cxn ang="0">
                  <a:pos x="567" y="273"/>
                </a:cxn>
                <a:cxn ang="0">
                  <a:pos x="567" y="0"/>
                </a:cxn>
                <a:cxn ang="0">
                  <a:pos x="476" y="0"/>
                </a:cxn>
              </a:cxnLst>
              <a:rect l="0" t="0" r="r" b="b"/>
              <a:pathLst>
                <a:path w="567" h="273">
                  <a:moveTo>
                    <a:pt x="476" y="0"/>
                  </a:moveTo>
                  <a:cubicBezTo>
                    <a:pt x="187" y="0"/>
                    <a:pt x="80" y="87"/>
                    <a:pt x="0" y="117"/>
                  </a:cubicBezTo>
                  <a:cubicBezTo>
                    <a:pt x="128" y="190"/>
                    <a:pt x="229" y="273"/>
                    <a:pt x="471" y="273"/>
                  </a:cubicBezTo>
                  <a:cubicBezTo>
                    <a:pt x="529" y="273"/>
                    <a:pt x="567" y="273"/>
                    <a:pt x="567" y="273"/>
                  </a:cubicBezTo>
                  <a:cubicBezTo>
                    <a:pt x="567" y="0"/>
                    <a:pt x="567" y="0"/>
                    <a:pt x="567" y="0"/>
                  </a:cubicBezTo>
                  <a:lnTo>
                    <a:pt x="47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pic>
          <p:nvPicPr>
            <p:cNvPr id="13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15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16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17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18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19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0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1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2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3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4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5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6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27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520713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 + Collaborator logo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 userDrawn="1"/>
        </p:nvGrpSpPr>
        <p:grpSpPr>
          <a:xfrm>
            <a:off x="-26988" y="357188"/>
            <a:ext cx="9199469" cy="6500812"/>
            <a:chOff x="-26988" y="357188"/>
            <a:chExt cx="9199469" cy="6500812"/>
          </a:xfrm>
        </p:grpSpPr>
        <p:grpSp>
          <p:nvGrpSpPr>
            <p:cNvPr id="29" name="Group 66"/>
            <p:cNvGrpSpPr>
              <a:grpSpLocks/>
            </p:cNvGrpSpPr>
            <p:nvPr userDrawn="1"/>
          </p:nvGrpSpPr>
          <p:grpSpPr bwMode="auto">
            <a:xfrm>
              <a:off x="-26988" y="357188"/>
              <a:ext cx="9178926" cy="2571750"/>
              <a:chOff x="-17463" y="357188"/>
              <a:chExt cx="9186863" cy="2571750"/>
            </a:xfrm>
          </p:grpSpPr>
          <p:sp>
            <p:nvSpPr>
              <p:cNvPr id="51" name="Freeform 17"/>
              <p:cNvSpPr>
                <a:spLocks/>
              </p:cNvSpPr>
              <p:nvPr userDrawn="1"/>
            </p:nvSpPr>
            <p:spPr bwMode="auto">
              <a:xfrm>
                <a:off x="-17463" y="1971675"/>
                <a:ext cx="9186863" cy="957263"/>
              </a:xfrm>
              <a:custGeom>
                <a:avLst/>
                <a:gdLst>
                  <a:gd name="T0" fmla="*/ 0 w 2880"/>
                  <a:gd name="T1" fmla="*/ 0 h 300"/>
                  <a:gd name="T2" fmla="*/ 372 w 2880"/>
                  <a:gd name="T3" fmla="*/ 0 h 300"/>
                  <a:gd name="T4" fmla="*/ 890 w 2880"/>
                  <a:gd name="T5" fmla="*/ 171 h 300"/>
                  <a:gd name="T6" fmla="*/ 1389 w 2880"/>
                  <a:gd name="T7" fmla="*/ 300 h 300"/>
                  <a:gd name="T8" fmla="*/ 2880 w 2880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1"/>
                      <a:pt x="890" y="171"/>
                    </a:cubicBezTo>
                    <a:cubicBezTo>
                      <a:pt x="1011" y="240"/>
                      <a:pt x="1176" y="300"/>
                      <a:pt x="1389" y="300"/>
                    </a:cubicBezTo>
                    <a:cubicBezTo>
                      <a:pt x="2880" y="300"/>
                      <a:pt x="2880" y="300"/>
                      <a:pt x="2880" y="30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2" name="Freeform 18"/>
              <p:cNvSpPr>
                <a:spLocks/>
              </p:cNvSpPr>
              <p:nvPr userDrawn="1"/>
            </p:nvSpPr>
            <p:spPr bwMode="auto">
              <a:xfrm>
                <a:off x="-17463" y="2449513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3" name="Freeform 19"/>
              <p:cNvSpPr>
                <a:spLocks/>
              </p:cNvSpPr>
              <p:nvPr userDrawn="1"/>
            </p:nvSpPr>
            <p:spPr bwMode="auto">
              <a:xfrm>
                <a:off x="-17463" y="1655763"/>
                <a:ext cx="9186863" cy="954087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0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0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4" name="Freeform 20"/>
              <p:cNvSpPr>
                <a:spLocks/>
              </p:cNvSpPr>
              <p:nvPr userDrawn="1"/>
            </p:nvSpPr>
            <p:spPr bwMode="auto">
              <a:xfrm>
                <a:off x="-17463" y="2130425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5" name="Freeform 21"/>
              <p:cNvSpPr>
                <a:spLocks/>
              </p:cNvSpPr>
              <p:nvPr userDrawn="1"/>
            </p:nvSpPr>
            <p:spPr bwMode="auto">
              <a:xfrm>
                <a:off x="-17463" y="1336675"/>
                <a:ext cx="9186863" cy="954088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1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1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6" name="Freeform 22"/>
              <p:cNvSpPr>
                <a:spLocks/>
              </p:cNvSpPr>
              <p:nvPr userDrawn="1"/>
            </p:nvSpPr>
            <p:spPr bwMode="auto">
              <a:xfrm>
                <a:off x="-17463" y="1811338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2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2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7" name="Freeform 23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957262"/>
              </a:xfrm>
              <a:custGeom>
                <a:avLst/>
                <a:gdLst>
                  <a:gd name="T0" fmla="*/ 2880 w 2880"/>
                  <a:gd name="T1" fmla="*/ 300 h 300"/>
                  <a:gd name="T2" fmla="*/ 2501 w 2880"/>
                  <a:gd name="T3" fmla="*/ 300 h 300"/>
                  <a:gd name="T4" fmla="*/ 1984 w 2880"/>
                  <a:gd name="T5" fmla="*/ 129 h 300"/>
                  <a:gd name="T6" fmla="*/ 1485 w 2880"/>
                  <a:gd name="T7" fmla="*/ 0 h 300"/>
                  <a:gd name="T8" fmla="*/ 0 w 2880"/>
                  <a:gd name="T9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2880" y="300"/>
                    </a:moveTo>
                    <a:cubicBezTo>
                      <a:pt x="2880" y="300"/>
                      <a:pt x="2565" y="300"/>
                      <a:pt x="2501" y="300"/>
                    </a:cubicBezTo>
                    <a:cubicBezTo>
                      <a:pt x="2236" y="300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8" name="Freeform 24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477837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9" name="Freeform 25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954088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9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0" name="Freeform 26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477838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1" name="Freeform 27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954087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8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8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2" name="Freeform 28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474662"/>
              </a:xfrm>
              <a:custGeom>
                <a:avLst/>
                <a:gdLst>
                  <a:gd name="T0" fmla="*/ 0 w 2880"/>
                  <a:gd name="T1" fmla="*/ 149 h 149"/>
                  <a:gd name="T2" fmla="*/ 1672 w 2880"/>
                  <a:gd name="T3" fmla="*/ 149 h 149"/>
                  <a:gd name="T4" fmla="*/ 1984 w 2880"/>
                  <a:gd name="T5" fmla="*/ 128 h 149"/>
                  <a:gd name="T6" fmla="*/ 2507 w 2880"/>
                  <a:gd name="T7" fmla="*/ 0 h 149"/>
                  <a:gd name="T8" fmla="*/ 2880 w 2880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49">
                    <a:moveTo>
                      <a:pt x="0" y="149"/>
                    </a:moveTo>
                    <a:cubicBezTo>
                      <a:pt x="1672" y="149"/>
                      <a:pt x="1672" y="149"/>
                      <a:pt x="1672" y="149"/>
                    </a:cubicBezTo>
                    <a:cubicBezTo>
                      <a:pt x="1875" y="149"/>
                      <a:pt x="1941" y="145"/>
                      <a:pt x="1984" y="128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grpSp>
          <p:nvGrpSpPr>
            <p:cNvPr id="30" name="Group 29"/>
            <p:cNvGrpSpPr/>
            <p:nvPr userDrawn="1"/>
          </p:nvGrpSpPr>
          <p:grpSpPr>
            <a:xfrm>
              <a:off x="1497" y="5500319"/>
              <a:ext cx="9170984" cy="1357681"/>
              <a:chOff x="1497" y="5500319"/>
              <a:chExt cx="9170984" cy="1357681"/>
            </a:xfrm>
          </p:grpSpPr>
          <p:sp>
            <p:nvSpPr>
              <p:cNvPr id="31" name="Rectangle 30"/>
              <p:cNvSpPr/>
              <p:nvPr userDrawn="1"/>
            </p:nvSpPr>
            <p:spPr>
              <a:xfrm>
                <a:off x="1497" y="5940320"/>
                <a:ext cx="9158377" cy="9176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grpSp>
            <p:nvGrpSpPr>
              <p:cNvPr id="32" name="Group 31"/>
              <p:cNvGrpSpPr/>
              <p:nvPr userDrawn="1"/>
            </p:nvGrpSpPr>
            <p:grpSpPr>
              <a:xfrm>
                <a:off x="1497" y="5500319"/>
                <a:ext cx="9170984" cy="996231"/>
                <a:chOff x="1497" y="5500319"/>
                <a:chExt cx="9170984" cy="996231"/>
              </a:xfrm>
            </p:grpSpPr>
            <p:sp>
              <p:nvSpPr>
                <p:cNvPr id="47" name="Freeform 7"/>
                <p:cNvSpPr>
                  <a:spLocks noEditPoints="1"/>
                </p:cNvSpPr>
                <p:nvPr userDrawn="1"/>
              </p:nvSpPr>
              <p:spPr bwMode="auto">
                <a:xfrm>
                  <a:off x="1497" y="5563679"/>
                  <a:ext cx="9170984" cy="932871"/>
                </a:xfrm>
                <a:custGeom>
                  <a:avLst/>
                  <a:gdLst/>
                  <a:ahLst/>
                  <a:cxnLst>
                    <a:cxn ang="0">
                      <a:pos x="2313" y="117"/>
                    </a:cxn>
                    <a:cxn ang="0">
                      <a:pos x="0" y="117"/>
                    </a:cxn>
                    <a:cxn ang="0">
                      <a:pos x="0" y="137"/>
                    </a:cxn>
                    <a:cxn ang="0">
                      <a:pos x="2030" y="137"/>
                    </a:cxn>
                    <a:cxn ang="0">
                      <a:pos x="2313" y="117"/>
                    </a:cxn>
                    <a:cxn ang="0">
                      <a:pos x="2880" y="0"/>
                    </a:cxn>
                    <a:cxn ang="0">
                      <a:pos x="2880" y="0"/>
                    </a:cxn>
                    <a:cxn ang="0">
                      <a:pos x="2880" y="117"/>
                    </a:cxn>
                    <a:cxn ang="0">
                      <a:pos x="2313" y="117"/>
                    </a:cxn>
                    <a:cxn ang="0">
                      <a:pos x="2784" y="293"/>
                    </a:cxn>
                    <a:cxn ang="0">
                      <a:pos x="2880" y="293"/>
                    </a:cxn>
                    <a:cxn ang="0">
                      <a:pos x="2880" y="0"/>
                    </a:cxn>
                  </a:cxnLst>
                  <a:rect l="0" t="0" r="r" b="b"/>
                  <a:pathLst>
                    <a:path w="2880" h="293">
                      <a:moveTo>
                        <a:pt x="2313" y="117"/>
                      </a:move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cubicBezTo>
                        <a:pt x="2030" y="137"/>
                        <a:pt x="2030" y="137"/>
                        <a:pt x="2030" y="137"/>
                      </a:cubicBezTo>
                      <a:cubicBezTo>
                        <a:pt x="2214" y="137"/>
                        <a:pt x="2274" y="132"/>
                        <a:pt x="2313" y="117"/>
                      </a:cubicBezTo>
                      <a:moveTo>
                        <a:pt x="2880" y="0"/>
                      </a:moveTo>
                      <a:cubicBezTo>
                        <a:pt x="2880" y="0"/>
                        <a:pt x="2880" y="0"/>
                        <a:pt x="2880" y="0"/>
                      </a:cubicBezTo>
                      <a:cubicBezTo>
                        <a:pt x="2880" y="117"/>
                        <a:pt x="2880" y="117"/>
                        <a:pt x="2880" y="117"/>
                      </a:cubicBezTo>
                      <a:cubicBezTo>
                        <a:pt x="2313" y="117"/>
                        <a:pt x="2313" y="117"/>
                        <a:pt x="2313" y="117"/>
                      </a:cubicBezTo>
                      <a:cubicBezTo>
                        <a:pt x="2411" y="197"/>
                        <a:pt x="2542" y="293"/>
                        <a:pt x="2784" y="293"/>
                      </a:cubicBezTo>
                      <a:cubicBezTo>
                        <a:pt x="2842" y="293"/>
                        <a:pt x="2880" y="293"/>
                        <a:pt x="2880" y="293"/>
                      </a:cubicBezTo>
                      <a:cubicBezTo>
                        <a:pt x="2880" y="0"/>
                        <a:pt x="2880" y="0"/>
                        <a:pt x="2880" y="0"/>
                      </a:cubicBezTo>
                    </a:path>
                  </a:pathLst>
                </a:custGeom>
                <a:solidFill>
                  <a:srgbClr val="BF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48" name="Freeform 8"/>
                <p:cNvSpPr>
                  <a:spLocks noEditPoints="1"/>
                </p:cNvSpPr>
                <p:nvPr userDrawn="1"/>
              </p:nvSpPr>
              <p:spPr bwMode="auto">
                <a:xfrm>
                  <a:off x="1497" y="5500319"/>
                  <a:ext cx="9170984" cy="435430"/>
                </a:xfrm>
                <a:custGeom>
                  <a:avLst/>
                  <a:gdLst/>
                  <a:ahLst/>
                  <a:cxnLst>
                    <a:cxn ang="0">
                      <a:pos x="2880" y="20"/>
                    </a:cxn>
                    <a:cxn ang="0">
                      <a:pos x="2789" y="20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880" y="137"/>
                    </a:cxn>
                    <a:cxn ang="0">
                      <a:pos x="2880" y="20"/>
                    </a:cxn>
                    <a:cxn ang="0">
                      <a:pos x="1860" y="0"/>
                    </a:cxn>
                    <a:cxn ang="0">
                      <a:pos x="0" y="0"/>
                    </a:cxn>
                    <a:cxn ang="0">
                      <a:pos x="0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1860" y="0"/>
                    </a:cxn>
                  </a:cxnLst>
                  <a:rect l="0" t="0" r="r" b="b"/>
                  <a:pathLst>
                    <a:path w="2880" h="137">
                      <a:moveTo>
                        <a:pt x="2880" y="20"/>
                      </a:moveTo>
                      <a:cubicBezTo>
                        <a:pt x="2789" y="20"/>
                        <a:pt x="2789" y="20"/>
                        <a:pt x="2789" y="20"/>
                      </a:cubicBezTo>
                      <a:cubicBezTo>
                        <a:pt x="2500" y="20"/>
                        <a:pt x="2393" y="10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880" y="137"/>
                        <a:pt x="2880" y="137"/>
                        <a:pt x="2880" y="137"/>
                      </a:cubicBezTo>
                      <a:cubicBezTo>
                        <a:pt x="2880" y="20"/>
                        <a:pt x="2880" y="20"/>
                        <a:pt x="2880" y="20"/>
                      </a:cubicBezTo>
                      <a:moveTo>
                        <a:pt x="186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216" y="57"/>
                        <a:pt x="2053" y="0"/>
                        <a:pt x="1860" y="0"/>
                      </a:cubicBez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49" name="Freeform 9"/>
                <p:cNvSpPr>
                  <a:spLocks/>
                </p:cNvSpPr>
                <p:nvPr userDrawn="1"/>
              </p:nvSpPr>
              <p:spPr bwMode="auto">
                <a:xfrm>
                  <a:off x="1497" y="5563679"/>
                  <a:ext cx="7365906" cy="432734"/>
                </a:xfrm>
                <a:custGeom>
                  <a:avLst/>
                  <a:gdLst/>
                  <a:ahLst/>
                  <a:cxnLst>
                    <a:cxn ang="0">
                      <a:pos x="2313" y="117"/>
                    </a:cxn>
                    <a:cxn ang="0">
                      <a:pos x="1860" y="0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2030" y="136"/>
                    </a:cxn>
                    <a:cxn ang="0">
                      <a:pos x="2313" y="117"/>
                    </a:cxn>
                  </a:cxnLst>
                  <a:rect l="0" t="0" r="r" b="b"/>
                  <a:pathLst>
                    <a:path w="2313" h="136">
                      <a:moveTo>
                        <a:pt x="2313" y="117"/>
                      </a:moveTo>
                      <a:cubicBezTo>
                        <a:pt x="2204" y="55"/>
                        <a:pt x="2053" y="0"/>
                        <a:pt x="18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2030" y="136"/>
                        <a:pt x="2030" y="136"/>
                        <a:pt x="2030" y="136"/>
                      </a:cubicBezTo>
                      <a:cubicBezTo>
                        <a:pt x="2214" y="136"/>
                        <a:pt x="2274" y="132"/>
                        <a:pt x="2313" y="117"/>
                      </a:cubicBezTo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50" name="Freeform 10"/>
                <p:cNvSpPr>
                  <a:spLocks/>
                </p:cNvSpPr>
                <p:nvPr userDrawn="1"/>
              </p:nvSpPr>
              <p:spPr bwMode="auto">
                <a:xfrm>
                  <a:off x="7367402" y="5563679"/>
                  <a:ext cx="1805078" cy="869511"/>
                </a:xfrm>
                <a:custGeom>
                  <a:avLst/>
                  <a:gdLst/>
                  <a:ahLst/>
                  <a:cxnLst>
                    <a:cxn ang="0">
                      <a:pos x="476" y="0"/>
                    </a:cxn>
                    <a:cxn ang="0">
                      <a:pos x="0" y="117"/>
                    </a:cxn>
                    <a:cxn ang="0">
                      <a:pos x="471" y="273"/>
                    </a:cxn>
                    <a:cxn ang="0">
                      <a:pos x="567" y="273"/>
                    </a:cxn>
                    <a:cxn ang="0">
                      <a:pos x="567" y="0"/>
                    </a:cxn>
                    <a:cxn ang="0">
                      <a:pos x="476" y="0"/>
                    </a:cxn>
                  </a:cxnLst>
                  <a:rect l="0" t="0" r="r" b="b"/>
                  <a:pathLst>
                    <a:path w="567" h="273">
                      <a:moveTo>
                        <a:pt x="476" y="0"/>
                      </a:moveTo>
                      <a:cubicBezTo>
                        <a:pt x="187" y="0"/>
                        <a:pt x="80" y="87"/>
                        <a:pt x="0" y="117"/>
                      </a:cubicBezTo>
                      <a:cubicBezTo>
                        <a:pt x="128" y="190"/>
                        <a:pt x="229" y="273"/>
                        <a:pt x="471" y="273"/>
                      </a:cubicBezTo>
                      <a:cubicBezTo>
                        <a:pt x="529" y="273"/>
                        <a:pt x="567" y="273"/>
                        <a:pt x="567" y="273"/>
                      </a:cubicBezTo>
                      <a:cubicBezTo>
                        <a:pt x="567" y="0"/>
                        <a:pt x="567" y="0"/>
                        <a:pt x="567" y="0"/>
                      </a:cubicBezTo>
                      <a:lnTo>
                        <a:pt x="4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</p:grpSp>
          <p:pic>
            <p:nvPicPr>
              <p:cNvPr id="33" name="Picture 78"/>
              <p:cNvPicPr>
                <a:picLocks noChangeAspect="1" noChangeArrowheads="1"/>
              </p:cNvPicPr>
              <p:nvPr userDrawn="1"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69275" y="5675743"/>
                <a:ext cx="655638" cy="655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4" name="Group 19"/>
              <p:cNvGrpSpPr/>
              <p:nvPr userDrawn="1"/>
            </p:nvGrpSpPr>
            <p:grpSpPr>
              <a:xfrm>
                <a:off x="360000" y="5807505"/>
                <a:ext cx="814388" cy="95250"/>
                <a:chOff x="3495675" y="5969000"/>
                <a:chExt cx="814388" cy="95250"/>
              </a:xfrm>
              <a:solidFill>
                <a:schemeClr val="accent1"/>
              </a:solidFill>
            </p:grpSpPr>
            <p:sp>
              <p:nvSpPr>
                <p:cNvPr id="35" name="Freeform 26"/>
                <p:cNvSpPr>
                  <a:spLocks/>
                </p:cNvSpPr>
                <p:nvPr/>
              </p:nvSpPr>
              <p:spPr bwMode="auto">
                <a:xfrm>
                  <a:off x="34956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1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1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36" name="Freeform 27"/>
                <p:cNvSpPr>
                  <a:spLocks/>
                </p:cNvSpPr>
                <p:nvPr/>
              </p:nvSpPr>
              <p:spPr bwMode="auto">
                <a:xfrm>
                  <a:off x="360362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37" name="Freeform 28"/>
                <p:cNvSpPr>
                  <a:spLocks/>
                </p:cNvSpPr>
                <p:nvPr/>
              </p:nvSpPr>
              <p:spPr bwMode="auto">
                <a:xfrm>
                  <a:off x="37115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9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38" name="Oval 29"/>
                <p:cNvSpPr>
                  <a:spLocks noChangeArrowheads="1"/>
                </p:cNvSpPr>
                <p:nvPr/>
              </p:nvSpPr>
              <p:spPr bwMode="auto">
                <a:xfrm>
                  <a:off x="3819525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3851275" y="5997575"/>
                  <a:ext cx="50800" cy="66675"/>
                </a:xfrm>
                <a:custGeom>
                  <a:avLst/>
                  <a:gdLst>
                    <a:gd name="T0" fmla="*/ 16 w 16"/>
                    <a:gd name="T1" fmla="*/ 20 h 21"/>
                    <a:gd name="T2" fmla="*/ 10 w 16"/>
                    <a:gd name="T3" fmla="*/ 21 h 21"/>
                    <a:gd name="T4" fmla="*/ 0 w 16"/>
                    <a:gd name="T5" fmla="*/ 11 h 21"/>
                    <a:gd name="T6" fmla="*/ 10 w 16"/>
                    <a:gd name="T7" fmla="*/ 0 h 21"/>
                    <a:gd name="T8" fmla="*/ 16 w 16"/>
                    <a:gd name="T9" fmla="*/ 1 h 21"/>
                    <a:gd name="T10" fmla="*/ 14 w 16"/>
                    <a:gd name="T11" fmla="*/ 5 h 21"/>
                    <a:gd name="T12" fmla="*/ 11 w 16"/>
                    <a:gd name="T13" fmla="*/ 4 h 21"/>
                    <a:gd name="T14" fmla="*/ 6 w 16"/>
                    <a:gd name="T15" fmla="*/ 10 h 21"/>
                    <a:gd name="T16" fmla="*/ 11 w 16"/>
                    <a:gd name="T17" fmla="*/ 17 h 21"/>
                    <a:gd name="T18" fmla="*/ 15 w 16"/>
                    <a:gd name="T19" fmla="*/ 16 h 21"/>
                    <a:gd name="T20" fmla="*/ 16 w 16"/>
                    <a:gd name="T21" fmla="*/ 2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21">
                      <a:moveTo>
                        <a:pt x="16" y="20"/>
                      </a:moveTo>
                      <a:cubicBezTo>
                        <a:pt x="14" y="21"/>
                        <a:pt x="12" y="21"/>
                        <a:pt x="10" y="21"/>
                      </a:cubicBez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12" y="0"/>
                        <a:pt x="14" y="0"/>
                        <a:pt x="16" y="1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4"/>
                        <a:pt x="12" y="4"/>
                        <a:pt x="11" y="4"/>
                      </a:cubicBezTo>
                      <a:cubicBezTo>
                        <a:pt x="7" y="4"/>
                        <a:pt x="6" y="6"/>
                        <a:pt x="6" y="10"/>
                      </a:cubicBezTo>
                      <a:cubicBezTo>
                        <a:pt x="6" y="15"/>
                        <a:pt x="7" y="17"/>
                        <a:pt x="11" y="17"/>
                      </a:cubicBezTo>
                      <a:cubicBezTo>
                        <a:pt x="12" y="17"/>
                        <a:pt x="14" y="17"/>
                        <a:pt x="15" y="16"/>
                      </a:cubicBezTo>
                      <a:lnTo>
                        <a:pt x="16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0" name="Freeform 31"/>
                <p:cNvSpPr>
                  <a:spLocks/>
                </p:cNvSpPr>
                <p:nvPr/>
              </p:nvSpPr>
              <p:spPr bwMode="auto">
                <a:xfrm>
                  <a:off x="3911600" y="5997575"/>
                  <a:ext cx="47625" cy="66675"/>
                </a:xfrm>
                <a:custGeom>
                  <a:avLst/>
                  <a:gdLst>
                    <a:gd name="T0" fmla="*/ 6 w 15"/>
                    <a:gd name="T1" fmla="*/ 21 h 21"/>
                    <a:gd name="T2" fmla="*/ 0 w 15"/>
                    <a:gd name="T3" fmla="*/ 20 h 21"/>
                    <a:gd name="T4" fmla="*/ 1 w 15"/>
                    <a:gd name="T5" fmla="*/ 16 h 21"/>
                    <a:gd name="T6" fmla="*/ 6 w 15"/>
                    <a:gd name="T7" fmla="*/ 17 h 21"/>
                    <a:gd name="T8" fmla="*/ 9 w 15"/>
                    <a:gd name="T9" fmla="*/ 15 h 21"/>
                    <a:gd name="T10" fmla="*/ 6 w 15"/>
                    <a:gd name="T11" fmla="*/ 12 h 21"/>
                    <a:gd name="T12" fmla="*/ 0 w 15"/>
                    <a:gd name="T13" fmla="*/ 6 h 21"/>
                    <a:gd name="T14" fmla="*/ 8 w 15"/>
                    <a:gd name="T15" fmla="*/ 0 h 21"/>
                    <a:gd name="T16" fmla="*/ 13 w 15"/>
                    <a:gd name="T17" fmla="*/ 0 h 21"/>
                    <a:gd name="T18" fmla="*/ 13 w 15"/>
                    <a:gd name="T19" fmla="*/ 4 h 21"/>
                    <a:gd name="T20" fmla="*/ 9 w 15"/>
                    <a:gd name="T21" fmla="*/ 4 h 21"/>
                    <a:gd name="T22" fmla="*/ 6 w 15"/>
                    <a:gd name="T23" fmla="*/ 6 h 21"/>
                    <a:gd name="T24" fmla="*/ 9 w 15"/>
                    <a:gd name="T25" fmla="*/ 9 h 21"/>
                    <a:gd name="T26" fmla="*/ 15 w 15"/>
                    <a:gd name="T27" fmla="*/ 14 h 21"/>
                    <a:gd name="T28" fmla="*/ 6 w 15"/>
                    <a:gd name="T2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1">
                      <a:moveTo>
                        <a:pt x="6" y="21"/>
                      </a:moveTo>
                      <a:cubicBezTo>
                        <a:pt x="4" y="21"/>
                        <a:pt x="2" y="21"/>
                        <a:pt x="0" y="20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3" y="17"/>
                        <a:pt x="5" y="17"/>
                        <a:pt x="6" y="17"/>
                      </a:cubicBezTo>
                      <a:cubicBezTo>
                        <a:pt x="8" y="17"/>
                        <a:pt x="9" y="16"/>
                        <a:pt x="9" y="15"/>
                      </a:cubicBezTo>
                      <a:cubicBezTo>
                        <a:pt x="9" y="14"/>
                        <a:pt x="8" y="13"/>
                        <a:pt x="6" y="12"/>
                      </a:cubicBezTo>
                      <a:cubicBezTo>
                        <a:pt x="3" y="11"/>
                        <a:pt x="0" y="10"/>
                        <a:pt x="0" y="6"/>
                      </a:cubicBezTo>
                      <a:cubicBezTo>
                        <a:pt x="0" y="2"/>
                        <a:pt x="3" y="0"/>
                        <a:pt x="8" y="0"/>
                      </a:cubicBezTo>
                      <a:cubicBezTo>
                        <a:pt x="10" y="0"/>
                        <a:pt x="12" y="0"/>
                        <a:pt x="13" y="0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6" y="4"/>
                        <a:pt x="6" y="5"/>
                        <a:pt x="6" y="6"/>
                      </a:cubicBezTo>
                      <a:cubicBezTo>
                        <a:pt x="6" y="7"/>
                        <a:pt x="7" y="8"/>
                        <a:pt x="9" y="9"/>
                      </a:cubicBezTo>
                      <a:cubicBezTo>
                        <a:pt x="13" y="10"/>
                        <a:pt x="15" y="11"/>
                        <a:pt x="15" y="14"/>
                      </a:cubicBezTo>
                      <a:cubicBezTo>
                        <a:pt x="15" y="18"/>
                        <a:pt x="11" y="21"/>
                        <a:pt x="6" y="21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1" name="Freeform 32"/>
                <p:cNvSpPr>
                  <a:spLocks noEditPoints="1"/>
                </p:cNvSpPr>
                <p:nvPr/>
              </p:nvSpPr>
              <p:spPr bwMode="auto">
                <a:xfrm>
                  <a:off x="3965575" y="5969000"/>
                  <a:ext cx="28575" cy="95250"/>
                </a:xfrm>
                <a:custGeom>
                  <a:avLst/>
                  <a:gdLst>
                    <a:gd name="T0" fmla="*/ 4 w 9"/>
                    <a:gd name="T1" fmla="*/ 30 h 30"/>
                    <a:gd name="T2" fmla="*/ 4 w 9"/>
                    <a:gd name="T3" fmla="*/ 13 h 30"/>
                    <a:gd name="T4" fmla="*/ 0 w 9"/>
                    <a:gd name="T5" fmla="*/ 13 h 30"/>
                    <a:gd name="T6" fmla="*/ 0 w 9"/>
                    <a:gd name="T7" fmla="*/ 9 h 30"/>
                    <a:gd name="T8" fmla="*/ 9 w 9"/>
                    <a:gd name="T9" fmla="*/ 9 h 30"/>
                    <a:gd name="T10" fmla="*/ 9 w 9"/>
                    <a:gd name="T11" fmla="*/ 30 h 30"/>
                    <a:gd name="T12" fmla="*/ 4 w 9"/>
                    <a:gd name="T13" fmla="*/ 30 h 30"/>
                    <a:gd name="T14" fmla="*/ 6 w 9"/>
                    <a:gd name="T15" fmla="*/ 6 h 30"/>
                    <a:gd name="T16" fmla="*/ 3 w 9"/>
                    <a:gd name="T17" fmla="*/ 3 h 30"/>
                    <a:gd name="T18" fmla="*/ 6 w 9"/>
                    <a:gd name="T19" fmla="*/ 0 h 30"/>
                    <a:gd name="T20" fmla="*/ 9 w 9"/>
                    <a:gd name="T21" fmla="*/ 3 h 30"/>
                    <a:gd name="T22" fmla="*/ 6 w 9"/>
                    <a:gd name="T23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30">
                      <a:moveTo>
                        <a:pt x="4" y="30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30"/>
                        <a:pt x="9" y="30"/>
                        <a:pt x="9" y="30"/>
                      </a:cubicBezTo>
                      <a:lnTo>
                        <a:pt x="4" y="30"/>
                      </a:lnTo>
                      <a:close/>
                      <a:moveTo>
                        <a:pt x="6" y="6"/>
                      </a:moveTo>
                      <a:cubicBezTo>
                        <a:pt x="4" y="6"/>
                        <a:pt x="3" y="5"/>
                        <a:pt x="3" y="3"/>
                      </a:cubicBezTo>
                      <a:cubicBezTo>
                        <a:pt x="3" y="1"/>
                        <a:pt x="4" y="0"/>
                        <a:pt x="6" y="0"/>
                      </a:cubicBezTo>
                      <a:cubicBezTo>
                        <a:pt x="8" y="0"/>
                        <a:pt x="9" y="1"/>
                        <a:pt x="9" y="3"/>
                      </a:cubicBezTo>
                      <a:cubicBezTo>
                        <a:pt x="9" y="5"/>
                        <a:pt x="8" y="6"/>
                        <a:pt x="6" y="6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2" name="Freeform 33"/>
                <p:cNvSpPr>
                  <a:spLocks/>
                </p:cNvSpPr>
                <p:nvPr/>
              </p:nvSpPr>
              <p:spPr bwMode="auto">
                <a:xfrm>
                  <a:off x="4013200" y="5997575"/>
                  <a:ext cx="39687" cy="66675"/>
                </a:xfrm>
                <a:custGeom>
                  <a:avLst/>
                  <a:gdLst>
                    <a:gd name="T0" fmla="*/ 11 w 12"/>
                    <a:gd name="T1" fmla="*/ 5 h 21"/>
                    <a:gd name="T2" fmla="*/ 9 w 12"/>
                    <a:gd name="T3" fmla="*/ 5 h 21"/>
                    <a:gd name="T4" fmla="*/ 5 w 12"/>
                    <a:gd name="T5" fmla="*/ 8 h 21"/>
                    <a:gd name="T6" fmla="*/ 5 w 12"/>
                    <a:gd name="T7" fmla="*/ 21 h 21"/>
                    <a:gd name="T8" fmla="*/ 0 w 12"/>
                    <a:gd name="T9" fmla="*/ 21 h 21"/>
                    <a:gd name="T10" fmla="*/ 0 w 12"/>
                    <a:gd name="T11" fmla="*/ 0 h 21"/>
                    <a:gd name="T12" fmla="*/ 4 w 12"/>
                    <a:gd name="T13" fmla="*/ 0 h 21"/>
                    <a:gd name="T14" fmla="*/ 4 w 12"/>
                    <a:gd name="T15" fmla="*/ 4 h 21"/>
                    <a:gd name="T16" fmla="*/ 10 w 12"/>
                    <a:gd name="T17" fmla="*/ 0 h 21"/>
                    <a:gd name="T18" fmla="*/ 12 w 12"/>
                    <a:gd name="T19" fmla="*/ 0 h 21"/>
                    <a:gd name="T20" fmla="*/ 11 w 12"/>
                    <a:gd name="T2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" h="21">
                      <a:moveTo>
                        <a:pt x="11" y="5"/>
                      </a:moveTo>
                      <a:cubicBezTo>
                        <a:pt x="11" y="5"/>
                        <a:pt x="10" y="5"/>
                        <a:pt x="9" y="5"/>
                      </a:cubicBezTo>
                      <a:cubicBezTo>
                        <a:pt x="8" y="5"/>
                        <a:pt x="7" y="6"/>
                        <a:pt x="5" y="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6" y="1"/>
                        <a:pt x="8" y="0"/>
                        <a:pt x="10" y="0"/>
                      </a:cubicBezTo>
                      <a:cubicBezTo>
                        <a:pt x="11" y="0"/>
                        <a:pt x="11" y="0"/>
                        <a:pt x="12" y="0"/>
                      </a:cubicBezTo>
                      <a:lnTo>
                        <a:pt x="11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3" name="Freeform 34"/>
                <p:cNvSpPr>
                  <a:spLocks noEditPoints="1"/>
                </p:cNvSpPr>
                <p:nvPr/>
              </p:nvSpPr>
              <p:spPr bwMode="auto">
                <a:xfrm>
                  <a:off x="4062413" y="5997575"/>
                  <a:ext cx="66675" cy="66675"/>
                </a:xfrm>
                <a:custGeom>
                  <a:avLst/>
                  <a:gdLst>
                    <a:gd name="T0" fmla="*/ 10 w 21"/>
                    <a:gd name="T1" fmla="*/ 21 h 21"/>
                    <a:gd name="T2" fmla="*/ 0 w 21"/>
                    <a:gd name="T3" fmla="*/ 11 h 21"/>
                    <a:gd name="T4" fmla="*/ 10 w 21"/>
                    <a:gd name="T5" fmla="*/ 0 h 21"/>
                    <a:gd name="T6" fmla="*/ 21 w 21"/>
                    <a:gd name="T7" fmla="*/ 10 h 21"/>
                    <a:gd name="T8" fmla="*/ 10 w 21"/>
                    <a:gd name="T9" fmla="*/ 21 h 21"/>
                    <a:gd name="T10" fmla="*/ 10 w 21"/>
                    <a:gd name="T11" fmla="*/ 4 h 21"/>
                    <a:gd name="T12" fmla="*/ 5 w 21"/>
                    <a:gd name="T13" fmla="*/ 10 h 21"/>
                    <a:gd name="T14" fmla="*/ 10 w 21"/>
                    <a:gd name="T15" fmla="*/ 17 h 21"/>
                    <a:gd name="T16" fmla="*/ 15 w 21"/>
                    <a:gd name="T17" fmla="*/ 11 h 21"/>
                    <a:gd name="T18" fmla="*/ 10 w 21"/>
                    <a:gd name="T19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21">
                      <a:moveTo>
                        <a:pt x="10" y="21"/>
                      </a:move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3" y="0"/>
                        <a:pt x="10" y="0"/>
                      </a:cubicBezTo>
                      <a:cubicBezTo>
                        <a:pt x="17" y="0"/>
                        <a:pt x="21" y="4"/>
                        <a:pt x="21" y="10"/>
                      </a:cubicBezTo>
                      <a:cubicBezTo>
                        <a:pt x="21" y="17"/>
                        <a:pt x="17" y="21"/>
                        <a:pt x="10" y="21"/>
                      </a:cubicBezTo>
                      <a:moveTo>
                        <a:pt x="10" y="4"/>
                      </a:moveTo>
                      <a:cubicBezTo>
                        <a:pt x="7" y="4"/>
                        <a:pt x="5" y="7"/>
                        <a:pt x="5" y="10"/>
                      </a:cubicBezTo>
                      <a:cubicBezTo>
                        <a:pt x="5" y="14"/>
                        <a:pt x="6" y="17"/>
                        <a:pt x="10" y="17"/>
                      </a:cubicBezTo>
                      <a:cubicBezTo>
                        <a:pt x="14" y="17"/>
                        <a:pt x="15" y="14"/>
                        <a:pt x="15" y="11"/>
                      </a:cubicBezTo>
                      <a:cubicBezTo>
                        <a:pt x="15" y="6"/>
                        <a:pt x="14" y="4"/>
                        <a:pt x="10" y="4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4" name="Oval 35"/>
                <p:cNvSpPr>
                  <a:spLocks noChangeArrowheads="1"/>
                </p:cNvSpPr>
                <p:nvPr/>
              </p:nvSpPr>
              <p:spPr bwMode="auto">
                <a:xfrm>
                  <a:off x="4141788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5" name="Freeform 36"/>
                <p:cNvSpPr>
                  <a:spLocks noEditPoints="1"/>
                </p:cNvSpPr>
                <p:nvPr/>
              </p:nvSpPr>
              <p:spPr bwMode="auto">
                <a:xfrm>
                  <a:off x="41767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3 w 18"/>
                    <a:gd name="T3" fmla="*/ 19 h 21"/>
                    <a:gd name="T4" fmla="*/ 7 w 18"/>
                    <a:gd name="T5" fmla="*/ 21 h 21"/>
                    <a:gd name="T6" fmla="*/ 0 w 18"/>
                    <a:gd name="T7" fmla="*/ 15 h 21"/>
                    <a:gd name="T8" fmla="*/ 10 w 18"/>
                    <a:gd name="T9" fmla="*/ 8 h 21"/>
                    <a:gd name="T10" fmla="*/ 13 w 18"/>
                    <a:gd name="T11" fmla="*/ 8 h 21"/>
                    <a:gd name="T12" fmla="*/ 13 w 18"/>
                    <a:gd name="T13" fmla="*/ 7 h 21"/>
                    <a:gd name="T14" fmla="*/ 8 w 18"/>
                    <a:gd name="T15" fmla="*/ 4 h 21"/>
                    <a:gd name="T16" fmla="*/ 2 w 18"/>
                    <a:gd name="T17" fmla="*/ 5 h 21"/>
                    <a:gd name="T18" fmla="*/ 2 w 18"/>
                    <a:gd name="T19" fmla="*/ 1 h 21"/>
                    <a:gd name="T20" fmla="*/ 9 w 18"/>
                    <a:gd name="T21" fmla="*/ 0 h 21"/>
                    <a:gd name="T22" fmla="*/ 18 w 18"/>
                    <a:gd name="T23" fmla="*/ 7 h 21"/>
                    <a:gd name="T24" fmla="*/ 18 w 18"/>
                    <a:gd name="T25" fmla="*/ 21 h 21"/>
                    <a:gd name="T26" fmla="*/ 14 w 18"/>
                    <a:gd name="T27" fmla="*/ 21 h 21"/>
                    <a:gd name="T28" fmla="*/ 13 w 18"/>
                    <a:gd name="T29" fmla="*/ 12 h 21"/>
                    <a:gd name="T30" fmla="*/ 10 w 18"/>
                    <a:gd name="T31" fmla="*/ 12 h 21"/>
                    <a:gd name="T32" fmla="*/ 5 w 18"/>
                    <a:gd name="T33" fmla="*/ 15 h 21"/>
                    <a:gd name="T34" fmla="*/ 8 w 18"/>
                    <a:gd name="T35" fmla="*/ 17 h 21"/>
                    <a:gd name="T36" fmla="*/ 13 w 18"/>
                    <a:gd name="T37" fmla="*/ 15 h 21"/>
                    <a:gd name="T38" fmla="*/ 13 w 18"/>
                    <a:gd name="T39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3" y="21"/>
                        <a:pt x="0" y="19"/>
                        <a:pt x="0" y="15"/>
                      </a:cubicBezTo>
                      <a:cubicBezTo>
                        <a:pt x="0" y="10"/>
                        <a:pt x="4" y="8"/>
                        <a:pt x="10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5"/>
                        <a:pt x="12" y="4"/>
                        <a:pt x="8" y="4"/>
                      </a:cubicBezTo>
                      <a:cubicBezTo>
                        <a:pt x="6" y="4"/>
                        <a:pt x="4" y="4"/>
                        <a:pt x="2" y="5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6" y="0"/>
                        <a:pt x="9" y="0"/>
                      </a:cubicBezTo>
                      <a:cubicBezTo>
                        <a:pt x="15" y="0"/>
                        <a:pt x="18" y="2"/>
                        <a:pt x="18" y="7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  <a:moveTo>
                        <a:pt x="13" y="12"/>
                      </a:move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7" y="12"/>
                        <a:pt x="5" y="13"/>
                        <a:pt x="5" y="15"/>
                      </a:cubicBezTo>
                      <a:cubicBezTo>
                        <a:pt x="5" y="16"/>
                        <a:pt x="6" y="17"/>
                        <a:pt x="8" y="17"/>
                      </a:cubicBezTo>
                      <a:cubicBezTo>
                        <a:pt x="10" y="17"/>
                        <a:pt x="11" y="17"/>
                        <a:pt x="13" y="15"/>
                      </a:cubicBezTo>
                      <a:lnTo>
                        <a:pt x="13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6" name="Freeform 37"/>
                <p:cNvSpPr>
                  <a:spLocks/>
                </p:cNvSpPr>
                <p:nvPr/>
              </p:nvSpPr>
              <p:spPr bwMode="auto">
                <a:xfrm>
                  <a:off x="42529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4 w 18"/>
                    <a:gd name="T3" fmla="*/ 18 h 21"/>
                    <a:gd name="T4" fmla="*/ 7 w 18"/>
                    <a:gd name="T5" fmla="*/ 21 h 21"/>
                    <a:gd name="T6" fmla="*/ 0 w 18"/>
                    <a:gd name="T7" fmla="*/ 13 h 21"/>
                    <a:gd name="T8" fmla="*/ 0 w 18"/>
                    <a:gd name="T9" fmla="*/ 0 h 21"/>
                    <a:gd name="T10" fmla="*/ 5 w 18"/>
                    <a:gd name="T11" fmla="*/ 0 h 21"/>
                    <a:gd name="T12" fmla="*/ 5 w 18"/>
                    <a:gd name="T13" fmla="*/ 12 h 21"/>
                    <a:gd name="T14" fmla="*/ 8 w 18"/>
                    <a:gd name="T15" fmla="*/ 17 h 21"/>
                    <a:gd name="T16" fmla="*/ 13 w 18"/>
                    <a:gd name="T17" fmla="*/ 14 h 21"/>
                    <a:gd name="T18" fmla="*/ 13 w 18"/>
                    <a:gd name="T19" fmla="*/ 0 h 21"/>
                    <a:gd name="T20" fmla="*/ 18 w 18"/>
                    <a:gd name="T21" fmla="*/ 0 h 21"/>
                    <a:gd name="T22" fmla="*/ 18 w 18"/>
                    <a:gd name="T23" fmla="*/ 21 h 21"/>
                    <a:gd name="T24" fmla="*/ 14 w 18"/>
                    <a:gd name="T25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2" y="21"/>
                        <a:pt x="0" y="18"/>
                        <a:pt x="0" y="1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5"/>
                        <a:pt x="6" y="17"/>
                        <a:pt x="8" y="17"/>
                      </a:cubicBezTo>
                      <a:cubicBezTo>
                        <a:pt x="10" y="17"/>
                        <a:pt x="11" y="16"/>
                        <a:pt x="13" y="14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637967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 userDrawn="1"/>
        </p:nvGrpSpPr>
        <p:grpSpPr>
          <a:xfrm>
            <a:off x="608" y="5500319"/>
            <a:ext cx="9167813" cy="996950"/>
            <a:chOff x="608" y="5500319"/>
            <a:chExt cx="9167813" cy="996950"/>
          </a:xfrm>
        </p:grpSpPr>
        <p:grpSp>
          <p:nvGrpSpPr>
            <p:cNvPr id="43" name="Group 22"/>
            <p:cNvGrpSpPr>
              <a:grpSpLocks/>
            </p:cNvGrpSpPr>
            <p:nvPr userDrawn="1"/>
          </p:nvGrpSpPr>
          <p:grpSpPr bwMode="auto">
            <a:xfrm>
              <a:off x="608" y="5500319"/>
              <a:ext cx="9167813" cy="996950"/>
              <a:chOff x="-7938" y="5668963"/>
              <a:chExt cx="9167813" cy="996950"/>
            </a:xfrm>
          </p:grpSpPr>
          <p:sp>
            <p:nvSpPr>
              <p:cNvPr id="58" name="Freeform 11"/>
              <p:cNvSpPr>
                <a:spLocks noEditPoints="1"/>
              </p:cNvSpPr>
              <p:nvPr userDrawn="1"/>
            </p:nvSpPr>
            <p:spPr bwMode="auto">
              <a:xfrm>
                <a:off x="-7938" y="5668963"/>
                <a:ext cx="9167813" cy="996950"/>
              </a:xfrm>
              <a:custGeom>
                <a:avLst/>
                <a:gdLst>
                  <a:gd name="T0" fmla="*/ 2880 w 2880"/>
                  <a:gd name="T1" fmla="*/ 20 h 313"/>
                  <a:gd name="T2" fmla="*/ 2789 w 2880"/>
                  <a:gd name="T3" fmla="*/ 20 h 313"/>
                  <a:gd name="T4" fmla="*/ 2313 w 2880"/>
                  <a:gd name="T5" fmla="*/ 137 h 313"/>
                  <a:gd name="T6" fmla="*/ 2784 w 2880"/>
                  <a:gd name="T7" fmla="*/ 313 h 313"/>
                  <a:gd name="T8" fmla="*/ 2880 w 2880"/>
                  <a:gd name="T9" fmla="*/ 313 h 313"/>
                  <a:gd name="T10" fmla="*/ 2880 w 2880"/>
                  <a:gd name="T11" fmla="*/ 20 h 313"/>
                  <a:gd name="T12" fmla="*/ 1860 w 2880"/>
                  <a:gd name="T13" fmla="*/ 0 h 313"/>
                  <a:gd name="T14" fmla="*/ 0 w 2880"/>
                  <a:gd name="T15" fmla="*/ 0 h 313"/>
                  <a:gd name="T16" fmla="*/ 0 w 2880"/>
                  <a:gd name="T17" fmla="*/ 157 h 313"/>
                  <a:gd name="T18" fmla="*/ 2030 w 2880"/>
                  <a:gd name="T19" fmla="*/ 157 h 313"/>
                  <a:gd name="T20" fmla="*/ 2313 w 2880"/>
                  <a:gd name="T21" fmla="*/ 137 h 313"/>
                  <a:gd name="T22" fmla="*/ 2313 w 2880"/>
                  <a:gd name="T23" fmla="*/ 137 h 313"/>
                  <a:gd name="T24" fmla="*/ 2313 w 2880"/>
                  <a:gd name="T25" fmla="*/ 137 h 313"/>
                  <a:gd name="T26" fmla="*/ 1860 w 2880"/>
                  <a:gd name="T27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80" h="313">
                    <a:moveTo>
                      <a:pt x="2880" y="20"/>
                    </a:moveTo>
                    <a:cubicBezTo>
                      <a:pt x="2789" y="20"/>
                      <a:pt x="2789" y="20"/>
                      <a:pt x="2789" y="20"/>
                    </a:cubicBezTo>
                    <a:cubicBezTo>
                      <a:pt x="2500" y="20"/>
                      <a:pt x="2393" y="107"/>
                      <a:pt x="2313" y="137"/>
                    </a:cubicBezTo>
                    <a:cubicBezTo>
                      <a:pt x="2411" y="217"/>
                      <a:pt x="2542" y="313"/>
                      <a:pt x="2784" y="313"/>
                    </a:cubicBezTo>
                    <a:cubicBezTo>
                      <a:pt x="2842" y="313"/>
                      <a:pt x="2880" y="313"/>
                      <a:pt x="2880" y="313"/>
                    </a:cubicBezTo>
                    <a:cubicBezTo>
                      <a:pt x="2880" y="20"/>
                      <a:pt x="2880" y="20"/>
                      <a:pt x="2880" y="20"/>
                    </a:cubicBezTo>
                    <a:moveTo>
                      <a:pt x="18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030" y="157"/>
                      <a:pt x="2030" y="157"/>
                      <a:pt x="2030" y="157"/>
                    </a:cubicBezTo>
                    <a:cubicBezTo>
                      <a:pt x="2214" y="157"/>
                      <a:pt x="2274" y="152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216" y="57"/>
                      <a:pt x="2053" y="0"/>
                      <a:pt x="186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9" name="Freeform 24"/>
              <p:cNvSpPr>
                <a:spLocks/>
              </p:cNvSpPr>
              <p:nvPr userDrawn="1"/>
            </p:nvSpPr>
            <p:spPr bwMode="auto">
              <a:xfrm>
                <a:off x="-7938" y="5732463"/>
                <a:ext cx="7362826" cy="433387"/>
              </a:xfrm>
              <a:custGeom>
                <a:avLst/>
                <a:gdLst>
                  <a:gd name="T0" fmla="*/ 2313 w 2313"/>
                  <a:gd name="T1" fmla="*/ 117 h 136"/>
                  <a:gd name="T2" fmla="*/ 1860 w 2313"/>
                  <a:gd name="T3" fmla="*/ 0 h 136"/>
                  <a:gd name="T4" fmla="*/ 0 w 2313"/>
                  <a:gd name="T5" fmla="*/ 0 h 136"/>
                  <a:gd name="T6" fmla="*/ 0 w 2313"/>
                  <a:gd name="T7" fmla="*/ 136 h 136"/>
                  <a:gd name="T8" fmla="*/ 2030 w 2313"/>
                  <a:gd name="T9" fmla="*/ 136 h 136"/>
                  <a:gd name="T10" fmla="*/ 2313 w 2313"/>
                  <a:gd name="T11" fmla="*/ 11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13" h="136">
                    <a:moveTo>
                      <a:pt x="2313" y="117"/>
                    </a:moveTo>
                    <a:cubicBezTo>
                      <a:pt x="2204" y="55"/>
                      <a:pt x="2053" y="0"/>
                      <a:pt x="18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2030" y="136"/>
                      <a:pt x="2030" y="136"/>
                      <a:pt x="2030" y="136"/>
                    </a:cubicBezTo>
                    <a:cubicBezTo>
                      <a:pt x="2214" y="136"/>
                      <a:pt x="2274" y="132"/>
                      <a:pt x="2313" y="11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0" name="Freeform 25"/>
              <p:cNvSpPr>
                <a:spLocks/>
              </p:cNvSpPr>
              <p:nvPr userDrawn="1"/>
            </p:nvSpPr>
            <p:spPr bwMode="auto">
              <a:xfrm>
                <a:off x="7354888" y="5732463"/>
                <a:ext cx="1804987" cy="869950"/>
              </a:xfrm>
              <a:custGeom>
                <a:avLst/>
                <a:gdLst>
                  <a:gd name="T0" fmla="*/ 476 w 567"/>
                  <a:gd name="T1" fmla="*/ 0 h 273"/>
                  <a:gd name="T2" fmla="*/ 0 w 567"/>
                  <a:gd name="T3" fmla="*/ 117 h 273"/>
                  <a:gd name="T4" fmla="*/ 471 w 567"/>
                  <a:gd name="T5" fmla="*/ 273 h 273"/>
                  <a:gd name="T6" fmla="*/ 567 w 567"/>
                  <a:gd name="T7" fmla="*/ 273 h 273"/>
                  <a:gd name="T8" fmla="*/ 567 w 567"/>
                  <a:gd name="T9" fmla="*/ 0 h 273"/>
                  <a:gd name="T10" fmla="*/ 476 w 567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7" h="273">
                    <a:moveTo>
                      <a:pt x="476" y="0"/>
                    </a:moveTo>
                    <a:cubicBezTo>
                      <a:pt x="187" y="0"/>
                      <a:pt x="80" y="87"/>
                      <a:pt x="0" y="117"/>
                    </a:cubicBezTo>
                    <a:cubicBezTo>
                      <a:pt x="128" y="190"/>
                      <a:pt x="229" y="273"/>
                      <a:pt x="471" y="273"/>
                    </a:cubicBezTo>
                    <a:cubicBezTo>
                      <a:pt x="529" y="273"/>
                      <a:pt x="567" y="273"/>
                      <a:pt x="567" y="273"/>
                    </a:cubicBezTo>
                    <a:cubicBezTo>
                      <a:pt x="567" y="0"/>
                      <a:pt x="567" y="0"/>
                      <a:pt x="567" y="0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pic>
          <p:nvPicPr>
            <p:cNvPr id="4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5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46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7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8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9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0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1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2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3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4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5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6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7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  <p:sp>
        <p:nvSpPr>
          <p:cNvPr id="27" name="Text Placeholder 14"/>
          <p:cNvSpPr>
            <a:spLocks noGrp="1"/>
          </p:cNvSpPr>
          <p:nvPr userDrawn="1"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775978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 userDrawn="1"/>
        </p:nvGrpSpPr>
        <p:grpSpPr>
          <a:xfrm>
            <a:off x="-26988" y="357188"/>
            <a:ext cx="9195409" cy="6140081"/>
            <a:chOff x="-26988" y="357188"/>
            <a:chExt cx="9195409" cy="6140081"/>
          </a:xfrm>
        </p:grpSpPr>
        <p:grpSp>
          <p:nvGrpSpPr>
            <p:cNvPr id="29" name="Group 28"/>
            <p:cNvGrpSpPr/>
            <p:nvPr userDrawn="1"/>
          </p:nvGrpSpPr>
          <p:grpSpPr>
            <a:xfrm>
              <a:off x="608" y="5500319"/>
              <a:ext cx="9167813" cy="996950"/>
              <a:chOff x="608" y="5500319"/>
              <a:chExt cx="9167813" cy="996950"/>
            </a:xfrm>
          </p:grpSpPr>
          <p:grpSp>
            <p:nvGrpSpPr>
              <p:cNvPr id="43" name="Group 22"/>
              <p:cNvGrpSpPr>
                <a:grpSpLocks/>
              </p:cNvGrpSpPr>
              <p:nvPr userDrawn="1"/>
            </p:nvGrpSpPr>
            <p:grpSpPr bwMode="auto">
              <a:xfrm>
                <a:off x="608" y="5500319"/>
                <a:ext cx="9167813" cy="996950"/>
                <a:chOff x="-7938" y="5668963"/>
                <a:chExt cx="9167813" cy="996950"/>
              </a:xfrm>
            </p:grpSpPr>
            <p:sp>
              <p:nvSpPr>
                <p:cNvPr id="58" name="Freeform 11"/>
                <p:cNvSpPr>
                  <a:spLocks noEditPoints="1"/>
                </p:cNvSpPr>
                <p:nvPr userDrawn="1"/>
              </p:nvSpPr>
              <p:spPr bwMode="auto">
                <a:xfrm>
                  <a:off x="-7938" y="5668963"/>
                  <a:ext cx="9167813" cy="996950"/>
                </a:xfrm>
                <a:custGeom>
                  <a:avLst/>
                  <a:gdLst>
                    <a:gd name="T0" fmla="*/ 2880 w 2880"/>
                    <a:gd name="T1" fmla="*/ 20 h 313"/>
                    <a:gd name="T2" fmla="*/ 2789 w 2880"/>
                    <a:gd name="T3" fmla="*/ 20 h 313"/>
                    <a:gd name="T4" fmla="*/ 2313 w 2880"/>
                    <a:gd name="T5" fmla="*/ 137 h 313"/>
                    <a:gd name="T6" fmla="*/ 2784 w 2880"/>
                    <a:gd name="T7" fmla="*/ 313 h 313"/>
                    <a:gd name="T8" fmla="*/ 2880 w 2880"/>
                    <a:gd name="T9" fmla="*/ 313 h 313"/>
                    <a:gd name="T10" fmla="*/ 2880 w 2880"/>
                    <a:gd name="T11" fmla="*/ 20 h 313"/>
                    <a:gd name="T12" fmla="*/ 1860 w 2880"/>
                    <a:gd name="T13" fmla="*/ 0 h 313"/>
                    <a:gd name="T14" fmla="*/ 0 w 2880"/>
                    <a:gd name="T15" fmla="*/ 0 h 313"/>
                    <a:gd name="T16" fmla="*/ 0 w 2880"/>
                    <a:gd name="T17" fmla="*/ 157 h 313"/>
                    <a:gd name="T18" fmla="*/ 2030 w 2880"/>
                    <a:gd name="T19" fmla="*/ 157 h 313"/>
                    <a:gd name="T20" fmla="*/ 2313 w 2880"/>
                    <a:gd name="T21" fmla="*/ 137 h 313"/>
                    <a:gd name="T22" fmla="*/ 2313 w 2880"/>
                    <a:gd name="T23" fmla="*/ 137 h 313"/>
                    <a:gd name="T24" fmla="*/ 2313 w 2880"/>
                    <a:gd name="T25" fmla="*/ 137 h 313"/>
                    <a:gd name="T26" fmla="*/ 1860 w 2880"/>
                    <a:gd name="T27" fmla="*/ 0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0" h="313">
                      <a:moveTo>
                        <a:pt x="2880" y="20"/>
                      </a:moveTo>
                      <a:cubicBezTo>
                        <a:pt x="2789" y="20"/>
                        <a:pt x="2789" y="20"/>
                        <a:pt x="2789" y="20"/>
                      </a:cubicBezTo>
                      <a:cubicBezTo>
                        <a:pt x="2500" y="20"/>
                        <a:pt x="2393" y="107"/>
                        <a:pt x="2313" y="137"/>
                      </a:cubicBezTo>
                      <a:cubicBezTo>
                        <a:pt x="2411" y="217"/>
                        <a:pt x="2542" y="313"/>
                        <a:pt x="2784" y="313"/>
                      </a:cubicBezTo>
                      <a:cubicBezTo>
                        <a:pt x="2842" y="313"/>
                        <a:pt x="2880" y="313"/>
                        <a:pt x="2880" y="313"/>
                      </a:cubicBezTo>
                      <a:cubicBezTo>
                        <a:pt x="2880" y="20"/>
                        <a:pt x="2880" y="20"/>
                        <a:pt x="2880" y="20"/>
                      </a:cubicBezTo>
                      <a:moveTo>
                        <a:pt x="186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57"/>
                        <a:pt x="0" y="157"/>
                        <a:pt x="0" y="157"/>
                      </a:cubicBezTo>
                      <a:cubicBezTo>
                        <a:pt x="2030" y="157"/>
                        <a:pt x="2030" y="157"/>
                        <a:pt x="2030" y="157"/>
                      </a:cubicBezTo>
                      <a:cubicBezTo>
                        <a:pt x="2214" y="157"/>
                        <a:pt x="2274" y="152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216" y="57"/>
                        <a:pt x="2053" y="0"/>
                        <a:pt x="1860" y="0"/>
                      </a:cubicBez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9" name="Freeform 24"/>
                <p:cNvSpPr>
                  <a:spLocks/>
                </p:cNvSpPr>
                <p:nvPr userDrawn="1"/>
              </p:nvSpPr>
              <p:spPr bwMode="auto">
                <a:xfrm>
                  <a:off x="-7938" y="5732463"/>
                  <a:ext cx="7362826" cy="433387"/>
                </a:xfrm>
                <a:custGeom>
                  <a:avLst/>
                  <a:gdLst>
                    <a:gd name="T0" fmla="*/ 2313 w 2313"/>
                    <a:gd name="T1" fmla="*/ 117 h 136"/>
                    <a:gd name="T2" fmla="*/ 1860 w 2313"/>
                    <a:gd name="T3" fmla="*/ 0 h 136"/>
                    <a:gd name="T4" fmla="*/ 0 w 2313"/>
                    <a:gd name="T5" fmla="*/ 0 h 136"/>
                    <a:gd name="T6" fmla="*/ 0 w 2313"/>
                    <a:gd name="T7" fmla="*/ 136 h 136"/>
                    <a:gd name="T8" fmla="*/ 2030 w 2313"/>
                    <a:gd name="T9" fmla="*/ 136 h 136"/>
                    <a:gd name="T10" fmla="*/ 2313 w 2313"/>
                    <a:gd name="T11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13" h="136">
                      <a:moveTo>
                        <a:pt x="2313" y="117"/>
                      </a:moveTo>
                      <a:cubicBezTo>
                        <a:pt x="2204" y="55"/>
                        <a:pt x="2053" y="0"/>
                        <a:pt x="18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2030" y="136"/>
                        <a:pt x="2030" y="136"/>
                        <a:pt x="2030" y="136"/>
                      </a:cubicBezTo>
                      <a:cubicBezTo>
                        <a:pt x="2214" y="136"/>
                        <a:pt x="2274" y="132"/>
                        <a:pt x="2313" y="117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60" name="Freeform 25"/>
                <p:cNvSpPr>
                  <a:spLocks/>
                </p:cNvSpPr>
                <p:nvPr userDrawn="1"/>
              </p:nvSpPr>
              <p:spPr bwMode="auto">
                <a:xfrm>
                  <a:off x="7354888" y="5732463"/>
                  <a:ext cx="1804987" cy="869950"/>
                </a:xfrm>
                <a:custGeom>
                  <a:avLst/>
                  <a:gdLst>
                    <a:gd name="T0" fmla="*/ 476 w 567"/>
                    <a:gd name="T1" fmla="*/ 0 h 273"/>
                    <a:gd name="T2" fmla="*/ 0 w 567"/>
                    <a:gd name="T3" fmla="*/ 117 h 273"/>
                    <a:gd name="T4" fmla="*/ 471 w 567"/>
                    <a:gd name="T5" fmla="*/ 273 h 273"/>
                    <a:gd name="T6" fmla="*/ 567 w 567"/>
                    <a:gd name="T7" fmla="*/ 273 h 273"/>
                    <a:gd name="T8" fmla="*/ 567 w 567"/>
                    <a:gd name="T9" fmla="*/ 0 h 273"/>
                    <a:gd name="T10" fmla="*/ 476 w 567"/>
                    <a:gd name="T11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7" h="273">
                      <a:moveTo>
                        <a:pt x="476" y="0"/>
                      </a:moveTo>
                      <a:cubicBezTo>
                        <a:pt x="187" y="0"/>
                        <a:pt x="80" y="87"/>
                        <a:pt x="0" y="117"/>
                      </a:cubicBezTo>
                      <a:cubicBezTo>
                        <a:pt x="128" y="190"/>
                        <a:pt x="229" y="273"/>
                        <a:pt x="471" y="273"/>
                      </a:cubicBezTo>
                      <a:cubicBezTo>
                        <a:pt x="529" y="273"/>
                        <a:pt x="567" y="273"/>
                        <a:pt x="567" y="273"/>
                      </a:cubicBezTo>
                      <a:cubicBezTo>
                        <a:pt x="567" y="0"/>
                        <a:pt x="567" y="0"/>
                        <a:pt x="567" y="0"/>
                      </a:cubicBezTo>
                      <a:lnTo>
                        <a:pt x="4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</p:grpSp>
          <p:pic>
            <p:nvPicPr>
              <p:cNvPr id="44" name="Picture 78"/>
              <p:cNvPicPr>
                <a:picLocks noChangeAspect="1" noChangeArrowheads="1"/>
              </p:cNvPicPr>
              <p:nvPr userDrawn="1"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69275" y="5675743"/>
                <a:ext cx="655638" cy="655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5" name="Group 19"/>
              <p:cNvGrpSpPr/>
              <p:nvPr userDrawn="1"/>
            </p:nvGrpSpPr>
            <p:grpSpPr>
              <a:xfrm>
                <a:off x="360000" y="5807505"/>
                <a:ext cx="814388" cy="95250"/>
                <a:chOff x="3495675" y="5969000"/>
                <a:chExt cx="814388" cy="95250"/>
              </a:xfrm>
              <a:solidFill>
                <a:schemeClr val="accent1"/>
              </a:solidFill>
            </p:grpSpPr>
            <p:sp>
              <p:nvSpPr>
                <p:cNvPr id="46" name="Freeform 26"/>
                <p:cNvSpPr>
                  <a:spLocks/>
                </p:cNvSpPr>
                <p:nvPr/>
              </p:nvSpPr>
              <p:spPr bwMode="auto">
                <a:xfrm>
                  <a:off x="34956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1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1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7" name="Freeform 27"/>
                <p:cNvSpPr>
                  <a:spLocks/>
                </p:cNvSpPr>
                <p:nvPr/>
              </p:nvSpPr>
              <p:spPr bwMode="auto">
                <a:xfrm>
                  <a:off x="360362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8" name="Freeform 28"/>
                <p:cNvSpPr>
                  <a:spLocks/>
                </p:cNvSpPr>
                <p:nvPr/>
              </p:nvSpPr>
              <p:spPr bwMode="auto">
                <a:xfrm>
                  <a:off x="37115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9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9" name="Oval 29"/>
                <p:cNvSpPr>
                  <a:spLocks noChangeArrowheads="1"/>
                </p:cNvSpPr>
                <p:nvPr/>
              </p:nvSpPr>
              <p:spPr bwMode="auto">
                <a:xfrm>
                  <a:off x="3819525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0" name="Freeform 30"/>
                <p:cNvSpPr>
                  <a:spLocks/>
                </p:cNvSpPr>
                <p:nvPr/>
              </p:nvSpPr>
              <p:spPr bwMode="auto">
                <a:xfrm>
                  <a:off x="3851275" y="5997575"/>
                  <a:ext cx="50800" cy="66675"/>
                </a:xfrm>
                <a:custGeom>
                  <a:avLst/>
                  <a:gdLst>
                    <a:gd name="T0" fmla="*/ 16 w 16"/>
                    <a:gd name="T1" fmla="*/ 20 h 21"/>
                    <a:gd name="T2" fmla="*/ 10 w 16"/>
                    <a:gd name="T3" fmla="*/ 21 h 21"/>
                    <a:gd name="T4" fmla="*/ 0 w 16"/>
                    <a:gd name="T5" fmla="*/ 11 h 21"/>
                    <a:gd name="T6" fmla="*/ 10 w 16"/>
                    <a:gd name="T7" fmla="*/ 0 h 21"/>
                    <a:gd name="T8" fmla="*/ 16 w 16"/>
                    <a:gd name="T9" fmla="*/ 1 h 21"/>
                    <a:gd name="T10" fmla="*/ 14 w 16"/>
                    <a:gd name="T11" fmla="*/ 5 h 21"/>
                    <a:gd name="T12" fmla="*/ 11 w 16"/>
                    <a:gd name="T13" fmla="*/ 4 h 21"/>
                    <a:gd name="T14" fmla="*/ 6 w 16"/>
                    <a:gd name="T15" fmla="*/ 10 h 21"/>
                    <a:gd name="T16" fmla="*/ 11 w 16"/>
                    <a:gd name="T17" fmla="*/ 17 h 21"/>
                    <a:gd name="T18" fmla="*/ 15 w 16"/>
                    <a:gd name="T19" fmla="*/ 16 h 21"/>
                    <a:gd name="T20" fmla="*/ 16 w 16"/>
                    <a:gd name="T21" fmla="*/ 2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21">
                      <a:moveTo>
                        <a:pt x="16" y="20"/>
                      </a:moveTo>
                      <a:cubicBezTo>
                        <a:pt x="14" y="21"/>
                        <a:pt x="12" y="21"/>
                        <a:pt x="10" y="21"/>
                      </a:cubicBez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12" y="0"/>
                        <a:pt x="14" y="0"/>
                        <a:pt x="16" y="1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4"/>
                        <a:pt x="12" y="4"/>
                        <a:pt x="11" y="4"/>
                      </a:cubicBezTo>
                      <a:cubicBezTo>
                        <a:pt x="7" y="4"/>
                        <a:pt x="6" y="6"/>
                        <a:pt x="6" y="10"/>
                      </a:cubicBezTo>
                      <a:cubicBezTo>
                        <a:pt x="6" y="15"/>
                        <a:pt x="7" y="17"/>
                        <a:pt x="11" y="17"/>
                      </a:cubicBezTo>
                      <a:cubicBezTo>
                        <a:pt x="12" y="17"/>
                        <a:pt x="14" y="17"/>
                        <a:pt x="15" y="16"/>
                      </a:cubicBezTo>
                      <a:lnTo>
                        <a:pt x="16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1" name="Freeform 31"/>
                <p:cNvSpPr>
                  <a:spLocks/>
                </p:cNvSpPr>
                <p:nvPr/>
              </p:nvSpPr>
              <p:spPr bwMode="auto">
                <a:xfrm>
                  <a:off x="3911600" y="5997575"/>
                  <a:ext cx="47625" cy="66675"/>
                </a:xfrm>
                <a:custGeom>
                  <a:avLst/>
                  <a:gdLst>
                    <a:gd name="T0" fmla="*/ 6 w 15"/>
                    <a:gd name="T1" fmla="*/ 21 h 21"/>
                    <a:gd name="T2" fmla="*/ 0 w 15"/>
                    <a:gd name="T3" fmla="*/ 20 h 21"/>
                    <a:gd name="T4" fmla="*/ 1 w 15"/>
                    <a:gd name="T5" fmla="*/ 16 h 21"/>
                    <a:gd name="T6" fmla="*/ 6 w 15"/>
                    <a:gd name="T7" fmla="*/ 17 h 21"/>
                    <a:gd name="T8" fmla="*/ 9 w 15"/>
                    <a:gd name="T9" fmla="*/ 15 h 21"/>
                    <a:gd name="T10" fmla="*/ 6 w 15"/>
                    <a:gd name="T11" fmla="*/ 12 h 21"/>
                    <a:gd name="T12" fmla="*/ 0 w 15"/>
                    <a:gd name="T13" fmla="*/ 6 h 21"/>
                    <a:gd name="T14" fmla="*/ 8 w 15"/>
                    <a:gd name="T15" fmla="*/ 0 h 21"/>
                    <a:gd name="T16" fmla="*/ 13 w 15"/>
                    <a:gd name="T17" fmla="*/ 0 h 21"/>
                    <a:gd name="T18" fmla="*/ 13 w 15"/>
                    <a:gd name="T19" fmla="*/ 4 h 21"/>
                    <a:gd name="T20" fmla="*/ 9 w 15"/>
                    <a:gd name="T21" fmla="*/ 4 h 21"/>
                    <a:gd name="T22" fmla="*/ 6 w 15"/>
                    <a:gd name="T23" fmla="*/ 6 h 21"/>
                    <a:gd name="T24" fmla="*/ 9 w 15"/>
                    <a:gd name="T25" fmla="*/ 9 h 21"/>
                    <a:gd name="T26" fmla="*/ 15 w 15"/>
                    <a:gd name="T27" fmla="*/ 14 h 21"/>
                    <a:gd name="T28" fmla="*/ 6 w 15"/>
                    <a:gd name="T2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1">
                      <a:moveTo>
                        <a:pt x="6" y="21"/>
                      </a:moveTo>
                      <a:cubicBezTo>
                        <a:pt x="4" y="21"/>
                        <a:pt x="2" y="21"/>
                        <a:pt x="0" y="20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3" y="17"/>
                        <a:pt x="5" y="17"/>
                        <a:pt x="6" y="17"/>
                      </a:cubicBezTo>
                      <a:cubicBezTo>
                        <a:pt x="8" y="17"/>
                        <a:pt x="9" y="16"/>
                        <a:pt x="9" y="15"/>
                      </a:cubicBezTo>
                      <a:cubicBezTo>
                        <a:pt x="9" y="14"/>
                        <a:pt x="8" y="13"/>
                        <a:pt x="6" y="12"/>
                      </a:cubicBezTo>
                      <a:cubicBezTo>
                        <a:pt x="3" y="11"/>
                        <a:pt x="0" y="10"/>
                        <a:pt x="0" y="6"/>
                      </a:cubicBezTo>
                      <a:cubicBezTo>
                        <a:pt x="0" y="2"/>
                        <a:pt x="3" y="0"/>
                        <a:pt x="8" y="0"/>
                      </a:cubicBezTo>
                      <a:cubicBezTo>
                        <a:pt x="10" y="0"/>
                        <a:pt x="12" y="0"/>
                        <a:pt x="13" y="0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6" y="4"/>
                        <a:pt x="6" y="5"/>
                        <a:pt x="6" y="6"/>
                      </a:cubicBezTo>
                      <a:cubicBezTo>
                        <a:pt x="6" y="7"/>
                        <a:pt x="7" y="8"/>
                        <a:pt x="9" y="9"/>
                      </a:cubicBezTo>
                      <a:cubicBezTo>
                        <a:pt x="13" y="10"/>
                        <a:pt x="15" y="11"/>
                        <a:pt x="15" y="14"/>
                      </a:cubicBezTo>
                      <a:cubicBezTo>
                        <a:pt x="15" y="18"/>
                        <a:pt x="11" y="21"/>
                        <a:pt x="6" y="21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2" name="Freeform 32"/>
                <p:cNvSpPr>
                  <a:spLocks noEditPoints="1"/>
                </p:cNvSpPr>
                <p:nvPr/>
              </p:nvSpPr>
              <p:spPr bwMode="auto">
                <a:xfrm>
                  <a:off x="3965575" y="5969000"/>
                  <a:ext cx="28575" cy="95250"/>
                </a:xfrm>
                <a:custGeom>
                  <a:avLst/>
                  <a:gdLst>
                    <a:gd name="T0" fmla="*/ 4 w 9"/>
                    <a:gd name="T1" fmla="*/ 30 h 30"/>
                    <a:gd name="T2" fmla="*/ 4 w 9"/>
                    <a:gd name="T3" fmla="*/ 13 h 30"/>
                    <a:gd name="T4" fmla="*/ 0 w 9"/>
                    <a:gd name="T5" fmla="*/ 13 h 30"/>
                    <a:gd name="T6" fmla="*/ 0 w 9"/>
                    <a:gd name="T7" fmla="*/ 9 h 30"/>
                    <a:gd name="T8" fmla="*/ 9 w 9"/>
                    <a:gd name="T9" fmla="*/ 9 h 30"/>
                    <a:gd name="T10" fmla="*/ 9 w 9"/>
                    <a:gd name="T11" fmla="*/ 30 h 30"/>
                    <a:gd name="T12" fmla="*/ 4 w 9"/>
                    <a:gd name="T13" fmla="*/ 30 h 30"/>
                    <a:gd name="T14" fmla="*/ 6 w 9"/>
                    <a:gd name="T15" fmla="*/ 6 h 30"/>
                    <a:gd name="T16" fmla="*/ 3 w 9"/>
                    <a:gd name="T17" fmla="*/ 3 h 30"/>
                    <a:gd name="T18" fmla="*/ 6 w 9"/>
                    <a:gd name="T19" fmla="*/ 0 h 30"/>
                    <a:gd name="T20" fmla="*/ 9 w 9"/>
                    <a:gd name="T21" fmla="*/ 3 h 30"/>
                    <a:gd name="T22" fmla="*/ 6 w 9"/>
                    <a:gd name="T23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30">
                      <a:moveTo>
                        <a:pt x="4" y="30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30"/>
                        <a:pt x="9" y="30"/>
                        <a:pt x="9" y="30"/>
                      </a:cubicBezTo>
                      <a:lnTo>
                        <a:pt x="4" y="30"/>
                      </a:lnTo>
                      <a:close/>
                      <a:moveTo>
                        <a:pt x="6" y="6"/>
                      </a:moveTo>
                      <a:cubicBezTo>
                        <a:pt x="4" y="6"/>
                        <a:pt x="3" y="5"/>
                        <a:pt x="3" y="3"/>
                      </a:cubicBezTo>
                      <a:cubicBezTo>
                        <a:pt x="3" y="1"/>
                        <a:pt x="4" y="0"/>
                        <a:pt x="6" y="0"/>
                      </a:cubicBezTo>
                      <a:cubicBezTo>
                        <a:pt x="8" y="0"/>
                        <a:pt x="9" y="1"/>
                        <a:pt x="9" y="3"/>
                      </a:cubicBezTo>
                      <a:cubicBezTo>
                        <a:pt x="9" y="5"/>
                        <a:pt x="8" y="6"/>
                        <a:pt x="6" y="6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3" name="Freeform 33"/>
                <p:cNvSpPr>
                  <a:spLocks/>
                </p:cNvSpPr>
                <p:nvPr/>
              </p:nvSpPr>
              <p:spPr bwMode="auto">
                <a:xfrm>
                  <a:off x="4013200" y="5997575"/>
                  <a:ext cx="39687" cy="66675"/>
                </a:xfrm>
                <a:custGeom>
                  <a:avLst/>
                  <a:gdLst>
                    <a:gd name="T0" fmla="*/ 11 w 12"/>
                    <a:gd name="T1" fmla="*/ 5 h 21"/>
                    <a:gd name="T2" fmla="*/ 9 w 12"/>
                    <a:gd name="T3" fmla="*/ 5 h 21"/>
                    <a:gd name="T4" fmla="*/ 5 w 12"/>
                    <a:gd name="T5" fmla="*/ 8 h 21"/>
                    <a:gd name="T6" fmla="*/ 5 w 12"/>
                    <a:gd name="T7" fmla="*/ 21 h 21"/>
                    <a:gd name="T8" fmla="*/ 0 w 12"/>
                    <a:gd name="T9" fmla="*/ 21 h 21"/>
                    <a:gd name="T10" fmla="*/ 0 w 12"/>
                    <a:gd name="T11" fmla="*/ 0 h 21"/>
                    <a:gd name="T12" fmla="*/ 4 w 12"/>
                    <a:gd name="T13" fmla="*/ 0 h 21"/>
                    <a:gd name="T14" fmla="*/ 4 w 12"/>
                    <a:gd name="T15" fmla="*/ 4 h 21"/>
                    <a:gd name="T16" fmla="*/ 10 w 12"/>
                    <a:gd name="T17" fmla="*/ 0 h 21"/>
                    <a:gd name="T18" fmla="*/ 12 w 12"/>
                    <a:gd name="T19" fmla="*/ 0 h 21"/>
                    <a:gd name="T20" fmla="*/ 11 w 12"/>
                    <a:gd name="T2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" h="21">
                      <a:moveTo>
                        <a:pt x="11" y="5"/>
                      </a:moveTo>
                      <a:cubicBezTo>
                        <a:pt x="11" y="5"/>
                        <a:pt x="10" y="5"/>
                        <a:pt x="9" y="5"/>
                      </a:cubicBezTo>
                      <a:cubicBezTo>
                        <a:pt x="8" y="5"/>
                        <a:pt x="7" y="6"/>
                        <a:pt x="5" y="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6" y="1"/>
                        <a:pt x="8" y="0"/>
                        <a:pt x="10" y="0"/>
                      </a:cubicBezTo>
                      <a:cubicBezTo>
                        <a:pt x="11" y="0"/>
                        <a:pt x="11" y="0"/>
                        <a:pt x="12" y="0"/>
                      </a:cubicBezTo>
                      <a:lnTo>
                        <a:pt x="11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4" name="Freeform 34"/>
                <p:cNvSpPr>
                  <a:spLocks noEditPoints="1"/>
                </p:cNvSpPr>
                <p:nvPr/>
              </p:nvSpPr>
              <p:spPr bwMode="auto">
                <a:xfrm>
                  <a:off x="4062413" y="5997575"/>
                  <a:ext cx="66675" cy="66675"/>
                </a:xfrm>
                <a:custGeom>
                  <a:avLst/>
                  <a:gdLst>
                    <a:gd name="T0" fmla="*/ 10 w 21"/>
                    <a:gd name="T1" fmla="*/ 21 h 21"/>
                    <a:gd name="T2" fmla="*/ 0 w 21"/>
                    <a:gd name="T3" fmla="*/ 11 h 21"/>
                    <a:gd name="T4" fmla="*/ 10 w 21"/>
                    <a:gd name="T5" fmla="*/ 0 h 21"/>
                    <a:gd name="T6" fmla="*/ 21 w 21"/>
                    <a:gd name="T7" fmla="*/ 10 h 21"/>
                    <a:gd name="T8" fmla="*/ 10 w 21"/>
                    <a:gd name="T9" fmla="*/ 21 h 21"/>
                    <a:gd name="T10" fmla="*/ 10 w 21"/>
                    <a:gd name="T11" fmla="*/ 4 h 21"/>
                    <a:gd name="T12" fmla="*/ 5 w 21"/>
                    <a:gd name="T13" fmla="*/ 10 h 21"/>
                    <a:gd name="T14" fmla="*/ 10 w 21"/>
                    <a:gd name="T15" fmla="*/ 17 h 21"/>
                    <a:gd name="T16" fmla="*/ 15 w 21"/>
                    <a:gd name="T17" fmla="*/ 11 h 21"/>
                    <a:gd name="T18" fmla="*/ 10 w 21"/>
                    <a:gd name="T19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21">
                      <a:moveTo>
                        <a:pt x="10" y="21"/>
                      </a:move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3" y="0"/>
                        <a:pt x="10" y="0"/>
                      </a:cubicBezTo>
                      <a:cubicBezTo>
                        <a:pt x="17" y="0"/>
                        <a:pt x="21" y="4"/>
                        <a:pt x="21" y="10"/>
                      </a:cubicBezTo>
                      <a:cubicBezTo>
                        <a:pt x="21" y="17"/>
                        <a:pt x="17" y="21"/>
                        <a:pt x="10" y="21"/>
                      </a:cubicBezTo>
                      <a:moveTo>
                        <a:pt x="10" y="4"/>
                      </a:moveTo>
                      <a:cubicBezTo>
                        <a:pt x="7" y="4"/>
                        <a:pt x="5" y="7"/>
                        <a:pt x="5" y="10"/>
                      </a:cubicBezTo>
                      <a:cubicBezTo>
                        <a:pt x="5" y="14"/>
                        <a:pt x="6" y="17"/>
                        <a:pt x="10" y="17"/>
                      </a:cubicBezTo>
                      <a:cubicBezTo>
                        <a:pt x="14" y="17"/>
                        <a:pt x="15" y="14"/>
                        <a:pt x="15" y="11"/>
                      </a:cubicBezTo>
                      <a:cubicBezTo>
                        <a:pt x="15" y="6"/>
                        <a:pt x="14" y="4"/>
                        <a:pt x="10" y="4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5" name="Oval 35"/>
                <p:cNvSpPr>
                  <a:spLocks noChangeArrowheads="1"/>
                </p:cNvSpPr>
                <p:nvPr/>
              </p:nvSpPr>
              <p:spPr bwMode="auto">
                <a:xfrm>
                  <a:off x="4141788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6" name="Freeform 36"/>
                <p:cNvSpPr>
                  <a:spLocks noEditPoints="1"/>
                </p:cNvSpPr>
                <p:nvPr/>
              </p:nvSpPr>
              <p:spPr bwMode="auto">
                <a:xfrm>
                  <a:off x="41767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3 w 18"/>
                    <a:gd name="T3" fmla="*/ 19 h 21"/>
                    <a:gd name="T4" fmla="*/ 7 w 18"/>
                    <a:gd name="T5" fmla="*/ 21 h 21"/>
                    <a:gd name="T6" fmla="*/ 0 w 18"/>
                    <a:gd name="T7" fmla="*/ 15 h 21"/>
                    <a:gd name="T8" fmla="*/ 10 w 18"/>
                    <a:gd name="T9" fmla="*/ 8 h 21"/>
                    <a:gd name="T10" fmla="*/ 13 w 18"/>
                    <a:gd name="T11" fmla="*/ 8 h 21"/>
                    <a:gd name="T12" fmla="*/ 13 w 18"/>
                    <a:gd name="T13" fmla="*/ 7 h 21"/>
                    <a:gd name="T14" fmla="*/ 8 w 18"/>
                    <a:gd name="T15" fmla="*/ 4 h 21"/>
                    <a:gd name="T16" fmla="*/ 2 w 18"/>
                    <a:gd name="T17" fmla="*/ 5 h 21"/>
                    <a:gd name="T18" fmla="*/ 2 w 18"/>
                    <a:gd name="T19" fmla="*/ 1 h 21"/>
                    <a:gd name="T20" fmla="*/ 9 w 18"/>
                    <a:gd name="T21" fmla="*/ 0 h 21"/>
                    <a:gd name="T22" fmla="*/ 18 w 18"/>
                    <a:gd name="T23" fmla="*/ 7 h 21"/>
                    <a:gd name="T24" fmla="*/ 18 w 18"/>
                    <a:gd name="T25" fmla="*/ 21 h 21"/>
                    <a:gd name="T26" fmla="*/ 14 w 18"/>
                    <a:gd name="T27" fmla="*/ 21 h 21"/>
                    <a:gd name="T28" fmla="*/ 13 w 18"/>
                    <a:gd name="T29" fmla="*/ 12 h 21"/>
                    <a:gd name="T30" fmla="*/ 10 w 18"/>
                    <a:gd name="T31" fmla="*/ 12 h 21"/>
                    <a:gd name="T32" fmla="*/ 5 w 18"/>
                    <a:gd name="T33" fmla="*/ 15 h 21"/>
                    <a:gd name="T34" fmla="*/ 8 w 18"/>
                    <a:gd name="T35" fmla="*/ 17 h 21"/>
                    <a:gd name="T36" fmla="*/ 13 w 18"/>
                    <a:gd name="T37" fmla="*/ 15 h 21"/>
                    <a:gd name="T38" fmla="*/ 13 w 18"/>
                    <a:gd name="T39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3" y="21"/>
                        <a:pt x="0" y="19"/>
                        <a:pt x="0" y="15"/>
                      </a:cubicBezTo>
                      <a:cubicBezTo>
                        <a:pt x="0" y="10"/>
                        <a:pt x="4" y="8"/>
                        <a:pt x="10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5"/>
                        <a:pt x="12" y="4"/>
                        <a:pt x="8" y="4"/>
                      </a:cubicBezTo>
                      <a:cubicBezTo>
                        <a:pt x="6" y="4"/>
                        <a:pt x="4" y="4"/>
                        <a:pt x="2" y="5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6" y="0"/>
                        <a:pt x="9" y="0"/>
                      </a:cubicBezTo>
                      <a:cubicBezTo>
                        <a:pt x="15" y="0"/>
                        <a:pt x="18" y="2"/>
                        <a:pt x="18" y="7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  <a:moveTo>
                        <a:pt x="13" y="12"/>
                      </a:move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7" y="12"/>
                        <a:pt x="5" y="13"/>
                        <a:pt x="5" y="15"/>
                      </a:cubicBezTo>
                      <a:cubicBezTo>
                        <a:pt x="5" y="16"/>
                        <a:pt x="6" y="17"/>
                        <a:pt x="8" y="17"/>
                      </a:cubicBezTo>
                      <a:cubicBezTo>
                        <a:pt x="10" y="17"/>
                        <a:pt x="11" y="17"/>
                        <a:pt x="13" y="15"/>
                      </a:cubicBezTo>
                      <a:lnTo>
                        <a:pt x="13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7" name="Freeform 37"/>
                <p:cNvSpPr>
                  <a:spLocks/>
                </p:cNvSpPr>
                <p:nvPr/>
              </p:nvSpPr>
              <p:spPr bwMode="auto">
                <a:xfrm>
                  <a:off x="42529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4 w 18"/>
                    <a:gd name="T3" fmla="*/ 18 h 21"/>
                    <a:gd name="T4" fmla="*/ 7 w 18"/>
                    <a:gd name="T5" fmla="*/ 21 h 21"/>
                    <a:gd name="T6" fmla="*/ 0 w 18"/>
                    <a:gd name="T7" fmla="*/ 13 h 21"/>
                    <a:gd name="T8" fmla="*/ 0 w 18"/>
                    <a:gd name="T9" fmla="*/ 0 h 21"/>
                    <a:gd name="T10" fmla="*/ 5 w 18"/>
                    <a:gd name="T11" fmla="*/ 0 h 21"/>
                    <a:gd name="T12" fmla="*/ 5 w 18"/>
                    <a:gd name="T13" fmla="*/ 12 h 21"/>
                    <a:gd name="T14" fmla="*/ 8 w 18"/>
                    <a:gd name="T15" fmla="*/ 17 h 21"/>
                    <a:gd name="T16" fmla="*/ 13 w 18"/>
                    <a:gd name="T17" fmla="*/ 14 h 21"/>
                    <a:gd name="T18" fmla="*/ 13 w 18"/>
                    <a:gd name="T19" fmla="*/ 0 h 21"/>
                    <a:gd name="T20" fmla="*/ 18 w 18"/>
                    <a:gd name="T21" fmla="*/ 0 h 21"/>
                    <a:gd name="T22" fmla="*/ 18 w 18"/>
                    <a:gd name="T23" fmla="*/ 21 h 21"/>
                    <a:gd name="T24" fmla="*/ 14 w 18"/>
                    <a:gd name="T25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2" y="21"/>
                        <a:pt x="0" y="18"/>
                        <a:pt x="0" y="1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5"/>
                        <a:pt x="6" y="17"/>
                        <a:pt x="8" y="17"/>
                      </a:cubicBezTo>
                      <a:cubicBezTo>
                        <a:pt x="10" y="17"/>
                        <a:pt x="11" y="16"/>
                        <a:pt x="13" y="14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</p:grpSp>
        </p:grpSp>
        <p:grpSp>
          <p:nvGrpSpPr>
            <p:cNvPr id="30" name="Group 66"/>
            <p:cNvGrpSpPr>
              <a:grpSpLocks/>
            </p:cNvGrpSpPr>
            <p:nvPr userDrawn="1"/>
          </p:nvGrpSpPr>
          <p:grpSpPr bwMode="auto">
            <a:xfrm>
              <a:off x="-26988" y="357188"/>
              <a:ext cx="9178926" cy="2571750"/>
              <a:chOff x="-17463" y="357188"/>
              <a:chExt cx="9186863" cy="2571750"/>
            </a:xfrm>
          </p:grpSpPr>
          <p:sp>
            <p:nvSpPr>
              <p:cNvPr id="31" name="Freeform 17"/>
              <p:cNvSpPr>
                <a:spLocks/>
              </p:cNvSpPr>
              <p:nvPr userDrawn="1"/>
            </p:nvSpPr>
            <p:spPr bwMode="auto">
              <a:xfrm>
                <a:off x="-17463" y="1971675"/>
                <a:ext cx="9186863" cy="957263"/>
              </a:xfrm>
              <a:custGeom>
                <a:avLst/>
                <a:gdLst>
                  <a:gd name="T0" fmla="*/ 0 w 2880"/>
                  <a:gd name="T1" fmla="*/ 0 h 300"/>
                  <a:gd name="T2" fmla="*/ 372 w 2880"/>
                  <a:gd name="T3" fmla="*/ 0 h 300"/>
                  <a:gd name="T4" fmla="*/ 890 w 2880"/>
                  <a:gd name="T5" fmla="*/ 171 h 300"/>
                  <a:gd name="T6" fmla="*/ 1389 w 2880"/>
                  <a:gd name="T7" fmla="*/ 300 h 300"/>
                  <a:gd name="T8" fmla="*/ 2880 w 2880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1"/>
                      <a:pt x="890" y="171"/>
                    </a:cubicBezTo>
                    <a:cubicBezTo>
                      <a:pt x="1011" y="240"/>
                      <a:pt x="1176" y="300"/>
                      <a:pt x="1389" y="300"/>
                    </a:cubicBezTo>
                    <a:cubicBezTo>
                      <a:pt x="2880" y="300"/>
                      <a:pt x="2880" y="300"/>
                      <a:pt x="2880" y="30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2" name="Freeform 18"/>
              <p:cNvSpPr>
                <a:spLocks/>
              </p:cNvSpPr>
              <p:nvPr userDrawn="1"/>
            </p:nvSpPr>
            <p:spPr bwMode="auto">
              <a:xfrm>
                <a:off x="-17463" y="2449513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3" name="Freeform 19"/>
              <p:cNvSpPr>
                <a:spLocks/>
              </p:cNvSpPr>
              <p:nvPr userDrawn="1"/>
            </p:nvSpPr>
            <p:spPr bwMode="auto">
              <a:xfrm>
                <a:off x="-17463" y="1655763"/>
                <a:ext cx="9186863" cy="954087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0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0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4" name="Freeform 20"/>
              <p:cNvSpPr>
                <a:spLocks/>
              </p:cNvSpPr>
              <p:nvPr userDrawn="1"/>
            </p:nvSpPr>
            <p:spPr bwMode="auto">
              <a:xfrm>
                <a:off x="-17463" y="2130425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5" name="Freeform 21"/>
              <p:cNvSpPr>
                <a:spLocks/>
              </p:cNvSpPr>
              <p:nvPr userDrawn="1"/>
            </p:nvSpPr>
            <p:spPr bwMode="auto">
              <a:xfrm>
                <a:off x="-17463" y="1336675"/>
                <a:ext cx="9186863" cy="954088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1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1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6" name="Freeform 22"/>
              <p:cNvSpPr>
                <a:spLocks/>
              </p:cNvSpPr>
              <p:nvPr userDrawn="1"/>
            </p:nvSpPr>
            <p:spPr bwMode="auto">
              <a:xfrm>
                <a:off x="-17463" y="1811338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2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2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7" name="Freeform 23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957262"/>
              </a:xfrm>
              <a:custGeom>
                <a:avLst/>
                <a:gdLst>
                  <a:gd name="T0" fmla="*/ 2880 w 2880"/>
                  <a:gd name="T1" fmla="*/ 300 h 300"/>
                  <a:gd name="T2" fmla="*/ 2501 w 2880"/>
                  <a:gd name="T3" fmla="*/ 300 h 300"/>
                  <a:gd name="T4" fmla="*/ 1984 w 2880"/>
                  <a:gd name="T5" fmla="*/ 129 h 300"/>
                  <a:gd name="T6" fmla="*/ 1485 w 2880"/>
                  <a:gd name="T7" fmla="*/ 0 h 300"/>
                  <a:gd name="T8" fmla="*/ 0 w 2880"/>
                  <a:gd name="T9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2880" y="300"/>
                    </a:moveTo>
                    <a:cubicBezTo>
                      <a:pt x="2880" y="300"/>
                      <a:pt x="2565" y="300"/>
                      <a:pt x="2501" y="300"/>
                    </a:cubicBezTo>
                    <a:cubicBezTo>
                      <a:pt x="2236" y="300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8" name="Freeform 24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477837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9" name="Freeform 25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954088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9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0" name="Freeform 26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477838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1" name="Freeform 27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954087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8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8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2" name="Freeform 28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474662"/>
              </a:xfrm>
              <a:custGeom>
                <a:avLst/>
                <a:gdLst>
                  <a:gd name="T0" fmla="*/ 0 w 2880"/>
                  <a:gd name="T1" fmla="*/ 149 h 149"/>
                  <a:gd name="T2" fmla="*/ 1672 w 2880"/>
                  <a:gd name="T3" fmla="*/ 149 h 149"/>
                  <a:gd name="T4" fmla="*/ 1984 w 2880"/>
                  <a:gd name="T5" fmla="*/ 128 h 149"/>
                  <a:gd name="T6" fmla="*/ 2507 w 2880"/>
                  <a:gd name="T7" fmla="*/ 0 h 149"/>
                  <a:gd name="T8" fmla="*/ 2880 w 2880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49">
                    <a:moveTo>
                      <a:pt x="0" y="149"/>
                    </a:moveTo>
                    <a:cubicBezTo>
                      <a:pt x="1672" y="149"/>
                      <a:pt x="1672" y="149"/>
                      <a:pt x="1672" y="149"/>
                    </a:cubicBezTo>
                    <a:cubicBezTo>
                      <a:pt x="1875" y="149"/>
                      <a:pt x="1941" y="145"/>
                      <a:pt x="1984" y="128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647630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Babcock et al. Ningaloo Assessment</a:t>
            </a:r>
            <a:endParaRPr lang="en-AU"/>
          </a:p>
        </p:txBody>
      </p:sp>
      <p:sp>
        <p:nvSpPr>
          <p:cNvPr id="10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2809613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Babcock et al. Ningaloo Assessment</a:t>
            </a:r>
            <a:endParaRPr lang="en-A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1546466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Babcock et al. Ningaloo Assessment</a:t>
            </a:r>
            <a:endParaRPr lang="en-AU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270000"/>
            <a:ext cx="8460000" cy="8532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3200" b="1">
                <a:solidFill>
                  <a:schemeClr val="accent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2pPr>
            <a:lvl3pPr>
              <a:buNone/>
              <a:defRPr sz="2800">
                <a:solidFill>
                  <a:srgbClr val="00A9CE"/>
                </a:solidFill>
              </a:defRPr>
            </a:lvl3pPr>
            <a:lvl4pPr>
              <a:buNone/>
              <a:defRPr sz="2800">
                <a:solidFill>
                  <a:srgbClr val="00A9CE"/>
                </a:solidFill>
              </a:defRPr>
            </a:lvl4pPr>
            <a:lvl5pPr>
              <a:buNone/>
              <a:defRPr sz="28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 smtClean="0"/>
              <a:t>Click to edit Master title style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3598312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268413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550" y="1268413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Babcock et al. Ningaloo Assessment</a:t>
            </a:r>
            <a:endParaRPr lang="en-AU"/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4204712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Babcock et al. Ningaloo Assessment</a:t>
            </a:r>
            <a:endParaRPr lang="en-A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1896000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Babcock et al. Ningaloo Assessment</a:t>
            </a:r>
            <a:endParaRPr lang="en-A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4263885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Babcock et al. Ningaloo Assessment</a:t>
            </a:r>
            <a:endParaRPr lang="en-AU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60000" y="1276350"/>
            <a:ext cx="8460000" cy="4559300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buFontTx/>
              <a:buNone/>
              <a:defRPr sz="4000" b="1">
                <a:solidFill>
                  <a:schemeClr val="accent1">
                    <a:lumMod val="75000"/>
                  </a:schemeClr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4000" b="1">
                <a:solidFill>
                  <a:schemeClr val="accent2"/>
                </a:solidFill>
              </a:defRPr>
            </a:lvl2pPr>
            <a:lvl3pPr marL="0" indent="0">
              <a:spcBef>
                <a:spcPts val="220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3693824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 userDrawn="1"/>
        </p:nvGrpSpPr>
        <p:grpSpPr>
          <a:xfrm>
            <a:off x="-7938" y="6056313"/>
            <a:ext cx="9161463" cy="801687"/>
            <a:chOff x="-7938" y="6056313"/>
            <a:chExt cx="9161463" cy="801687"/>
          </a:xfrm>
        </p:grpSpPr>
        <p:sp>
          <p:nvSpPr>
            <p:cNvPr id="32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-7938" y="6056313"/>
              <a:ext cx="9161463" cy="80168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33" name="Group 1"/>
            <p:cNvGrpSpPr>
              <a:grpSpLocks/>
            </p:cNvGrpSpPr>
            <p:nvPr userDrawn="1"/>
          </p:nvGrpSpPr>
          <p:grpSpPr bwMode="auto">
            <a:xfrm>
              <a:off x="1588" y="6065838"/>
              <a:ext cx="9142412" cy="690562"/>
              <a:chOff x="1495" y="6065893"/>
              <a:chExt cx="9143026" cy="690563"/>
            </a:xfrm>
          </p:grpSpPr>
          <p:sp>
            <p:nvSpPr>
              <p:cNvPr id="35" name="Freeform 8"/>
              <p:cNvSpPr>
                <a:spLocks noEditPoints="1"/>
              </p:cNvSpPr>
              <p:nvPr userDrawn="1"/>
            </p:nvSpPr>
            <p:spPr bwMode="auto">
              <a:xfrm>
                <a:off x="1495" y="6065893"/>
                <a:ext cx="9143026" cy="690563"/>
              </a:xfrm>
              <a:custGeom>
                <a:avLst/>
                <a:gdLst>
                  <a:gd name="T0" fmla="*/ 2880 w 2880"/>
                  <a:gd name="T1" fmla="*/ 14 h 217"/>
                  <a:gd name="T2" fmla="*/ 2817 w 2880"/>
                  <a:gd name="T3" fmla="*/ 14 h 217"/>
                  <a:gd name="T4" fmla="*/ 2486 w 2880"/>
                  <a:gd name="T5" fmla="*/ 95 h 217"/>
                  <a:gd name="T6" fmla="*/ 2486 w 2880"/>
                  <a:gd name="T7" fmla="*/ 95 h 217"/>
                  <a:gd name="T8" fmla="*/ 2880 w 2880"/>
                  <a:gd name="T9" fmla="*/ 95 h 217"/>
                  <a:gd name="T10" fmla="*/ 2880 w 2880"/>
                  <a:gd name="T11" fmla="*/ 217 h 217"/>
                  <a:gd name="T12" fmla="*/ 2880 w 2880"/>
                  <a:gd name="T13" fmla="*/ 217 h 217"/>
                  <a:gd name="T14" fmla="*/ 2880 w 2880"/>
                  <a:gd name="T15" fmla="*/ 14 h 217"/>
                  <a:gd name="T16" fmla="*/ 2171 w 2880"/>
                  <a:gd name="T17" fmla="*/ 0 h 217"/>
                  <a:gd name="T18" fmla="*/ 0 w 2880"/>
                  <a:gd name="T19" fmla="*/ 0 h 217"/>
                  <a:gd name="T20" fmla="*/ 0 w 2880"/>
                  <a:gd name="T21" fmla="*/ 95 h 217"/>
                  <a:gd name="T22" fmla="*/ 2486 w 2880"/>
                  <a:gd name="T23" fmla="*/ 95 h 217"/>
                  <a:gd name="T24" fmla="*/ 2486 w 2880"/>
                  <a:gd name="T25" fmla="*/ 95 h 217"/>
                  <a:gd name="T26" fmla="*/ 2486 w 2880"/>
                  <a:gd name="T27" fmla="*/ 95 h 217"/>
                  <a:gd name="T28" fmla="*/ 2486 w 2880"/>
                  <a:gd name="T29" fmla="*/ 95 h 217"/>
                  <a:gd name="T30" fmla="*/ 2171 w 2880"/>
                  <a:gd name="T31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80" h="217">
                    <a:moveTo>
                      <a:pt x="2880" y="14"/>
                    </a:moveTo>
                    <a:cubicBezTo>
                      <a:pt x="2817" y="14"/>
                      <a:pt x="2817" y="14"/>
                      <a:pt x="2817" y="14"/>
                    </a:cubicBezTo>
                    <a:cubicBezTo>
                      <a:pt x="2616" y="14"/>
                      <a:pt x="2542" y="74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880" y="95"/>
                      <a:pt x="2880" y="95"/>
                      <a:pt x="2880" y="95"/>
                    </a:cubicBezTo>
                    <a:cubicBezTo>
                      <a:pt x="2880" y="217"/>
                      <a:pt x="2880" y="217"/>
                      <a:pt x="2880" y="217"/>
                    </a:cubicBezTo>
                    <a:cubicBezTo>
                      <a:pt x="2880" y="217"/>
                      <a:pt x="2880" y="217"/>
                      <a:pt x="2880" y="217"/>
                    </a:cubicBezTo>
                    <a:cubicBezTo>
                      <a:pt x="2880" y="14"/>
                      <a:pt x="2880" y="14"/>
                      <a:pt x="2880" y="14"/>
                    </a:cubicBezTo>
                    <a:moveTo>
                      <a:pt x="217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19" y="39"/>
                      <a:pt x="2306" y="0"/>
                      <a:pt x="2171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6" name="Freeform 9"/>
              <p:cNvSpPr>
                <a:spLocks noEditPoints="1"/>
              </p:cNvSpPr>
              <p:nvPr userDrawn="1"/>
            </p:nvSpPr>
            <p:spPr bwMode="auto">
              <a:xfrm>
                <a:off x="1495" y="6367518"/>
                <a:ext cx="9143026" cy="388938"/>
              </a:xfrm>
              <a:custGeom>
                <a:avLst/>
                <a:gdLst>
                  <a:gd name="T0" fmla="*/ 2486 w 2880"/>
                  <a:gd name="T1" fmla="*/ 0 h 122"/>
                  <a:gd name="T2" fmla="*/ 0 w 2880"/>
                  <a:gd name="T3" fmla="*/ 0 h 122"/>
                  <a:gd name="T4" fmla="*/ 0 w 2880"/>
                  <a:gd name="T5" fmla="*/ 13 h 122"/>
                  <a:gd name="T6" fmla="*/ 2289 w 2880"/>
                  <a:gd name="T7" fmla="*/ 13 h 122"/>
                  <a:gd name="T8" fmla="*/ 2486 w 2880"/>
                  <a:gd name="T9" fmla="*/ 0 h 122"/>
                  <a:gd name="T10" fmla="*/ 2880 w 2880"/>
                  <a:gd name="T11" fmla="*/ 0 h 122"/>
                  <a:gd name="T12" fmla="*/ 2486 w 2880"/>
                  <a:gd name="T13" fmla="*/ 0 h 122"/>
                  <a:gd name="T14" fmla="*/ 2813 w 2880"/>
                  <a:gd name="T15" fmla="*/ 122 h 122"/>
                  <a:gd name="T16" fmla="*/ 2880 w 2880"/>
                  <a:gd name="T17" fmla="*/ 122 h 122"/>
                  <a:gd name="T18" fmla="*/ 2880 w 2880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80" h="122">
                    <a:moveTo>
                      <a:pt x="248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289" y="13"/>
                      <a:pt x="2289" y="13"/>
                      <a:pt x="2289" y="13"/>
                    </a:cubicBezTo>
                    <a:cubicBezTo>
                      <a:pt x="2418" y="13"/>
                      <a:pt x="2459" y="10"/>
                      <a:pt x="2486" y="0"/>
                    </a:cubicBezTo>
                    <a:moveTo>
                      <a:pt x="2880" y="0"/>
                    </a:moveTo>
                    <a:cubicBezTo>
                      <a:pt x="2486" y="0"/>
                      <a:pt x="2486" y="0"/>
                      <a:pt x="2486" y="0"/>
                    </a:cubicBezTo>
                    <a:cubicBezTo>
                      <a:pt x="2554" y="56"/>
                      <a:pt x="2645" y="122"/>
                      <a:pt x="2813" y="122"/>
                    </a:cubicBezTo>
                    <a:cubicBezTo>
                      <a:pt x="2854" y="122"/>
                      <a:pt x="2880" y="122"/>
                      <a:pt x="2880" y="122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7" name="Freeform 10"/>
              <p:cNvSpPr>
                <a:spLocks/>
              </p:cNvSpPr>
              <p:nvPr userDrawn="1"/>
            </p:nvSpPr>
            <p:spPr bwMode="auto">
              <a:xfrm>
                <a:off x="1495" y="6110343"/>
                <a:ext cx="7891992" cy="298450"/>
              </a:xfrm>
              <a:custGeom>
                <a:avLst/>
                <a:gdLst>
                  <a:gd name="T0" fmla="*/ 2486 w 2486"/>
                  <a:gd name="T1" fmla="*/ 81 h 94"/>
                  <a:gd name="T2" fmla="*/ 2171 w 2486"/>
                  <a:gd name="T3" fmla="*/ 0 h 94"/>
                  <a:gd name="T4" fmla="*/ 0 w 2486"/>
                  <a:gd name="T5" fmla="*/ 0 h 94"/>
                  <a:gd name="T6" fmla="*/ 0 w 2486"/>
                  <a:gd name="T7" fmla="*/ 94 h 94"/>
                  <a:gd name="T8" fmla="*/ 2289 w 2486"/>
                  <a:gd name="T9" fmla="*/ 94 h 94"/>
                  <a:gd name="T10" fmla="*/ 2486 w 2486"/>
                  <a:gd name="T11" fmla="*/ 8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86" h="94">
                    <a:moveTo>
                      <a:pt x="2486" y="81"/>
                    </a:moveTo>
                    <a:cubicBezTo>
                      <a:pt x="2410" y="38"/>
                      <a:pt x="2306" y="0"/>
                      <a:pt x="217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2289" y="94"/>
                      <a:pt x="2289" y="94"/>
                      <a:pt x="2289" y="94"/>
                    </a:cubicBezTo>
                    <a:cubicBezTo>
                      <a:pt x="2418" y="94"/>
                      <a:pt x="2459" y="91"/>
                      <a:pt x="2486" y="8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8" name="Freeform 11"/>
              <p:cNvSpPr>
                <a:spLocks/>
              </p:cNvSpPr>
              <p:nvPr userDrawn="1"/>
            </p:nvSpPr>
            <p:spPr bwMode="auto">
              <a:xfrm>
                <a:off x="7893487" y="6110343"/>
                <a:ext cx="1251034" cy="601663"/>
              </a:xfrm>
              <a:custGeom>
                <a:avLst/>
                <a:gdLst>
                  <a:gd name="T0" fmla="*/ 331 w 394"/>
                  <a:gd name="T1" fmla="*/ 0 h 189"/>
                  <a:gd name="T2" fmla="*/ 0 w 394"/>
                  <a:gd name="T3" fmla="*/ 81 h 189"/>
                  <a:gd name="T4" fmla="*/ 327 w 394"/>
                  <a:gd name="T5" fmla="*/ 189 h 189"/>
                  <a:gd name="T6" fmla="*/ 394 w 394"/>
                  <a:gd name="T7" fmla="*/ 189 h 189"/>
                  <a:gd name="T8" fmla="*/ 394 w 394"/>
                  <a:gd name="T9" fmla="*/ 0 h 189"/>
                  <a:gd name="T10" fmla="*/ 331 w 394"/>
                  <a:gd name="T11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189">
                    <a:moveTo>
                      <a:pt x="331" y="0"/>
                    </a:moveTo>
                    <a:cubicBezTo>
                      <a:pt x="130" y="0"/>
                      <a:pt x="56" y="60"/>
                      <a:pt x="0" y="81"/>
                    </a:cubicBezTo>
                    <a:cubicBezTo>
                      <a:pt x="89" y="131"/>
                      <a:pt x="159" y="189"/>
                      <a:pt x="327" y="189"/>
                    </a:cubicBezTo>
                    <a:cubicBezTo>
                      <a:pt x="368" y="189"/>
                      <a:pt x="394" y="189"/>
                      <a:pt x="394" y="189"/>
                    </a:cubicBezTo>
                    <a:cubicBezTo>
                      <a:pt x="394" y="0"/>
                      <a:pt x="394" y="0"/>
                      <a:pt x="394" y="0"/>
                    </a:cubicBezTo>
                    <a:lnTo>
                      <a:pt x="33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pic>
          <p:nvPicPr>
            <p:cNvPr id="3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459788" y="6191250"/>
              <a:ext cx="454025" cy="454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0000" y="1276350"/>
            <a:ext cx="7477125" cy="4559301"/>
          </a:xfrm>
        </p:spPr>
        <p:txBody>
          <a:bodyPr/>
          <a:lstStyle>
            <a:lvl1pPr>
              <a:spcAft>
                <a:spcPts val="0"/>
              </a:spcAft>
              <a:buFontTx/>
              <a:buNone/>
              <a:defRPr sz="4400" b="1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850"/>
              </a:spcAft>
              <a:buNone/>
              <a:defRPr sz="4400" b="1">
                <a:solidFill>
                  <a:schemeClr val="bg1"/>
                </a:solidFill>
              </a:defRPr>
            </a:lvl2pPr>
            <a:lvl3pPr marL="0" indent="0">
              <a:buNone/>
              <a:defRPr sz="220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7991" y="6504332"/>
            <a:ext cx="6083845" cy="124274"/>
          </a:xfrm>
        </p:spPr>
        <p:txBody>
          <a:bodyPr/>
          <a:lstStyle/>
          <a:p>
            <a:r>
              <a:rPr lang="en-AU" smtClean="0"/>
              <a:t>Babcock et al. Ningaloo Assessment</a:t>
            </a:r>
            <a:endParaRPr lang="en-AU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1864123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/>
          <p:nvPr userDrawn="1"/>
        </p:nvGrpSpPr>
        <p:grpSpPr>
          <a:xfrm>
            <a:off x="608" y="5500319"/>
            <a:ext cx="9167813" cy="996950"/>
            <a:chOff x="608" y="5500319"/>
            <a:chExt cx="9167813" cy="996950"/>
          </a:xfrm>
        </p:grpSpPr>
        <p:grpSp>
          <p:nvGrpSpPr>
            <p:cNvPr id="4" name="Group 22"/>
            <p:cNvGrpSpPr>
              <a:grpSpLocks/>
            </p:cNvGrpSpPr>
            <p:nvPr userDrawn="1"/>
          </p:nvGrpSpPr>
          <p:grpSpPr bwMode="auto">
            <a:xfrm>
              <a:off x="608" y="5500319"/>
              <a:ext cx="9167813" cy="996950"/>
              <a:chOff x="-7938" y="5668963"/>
              <a:chExt cx="9167813" cy="996950"/>
            </a:xfrm>
          </p:grpSpPr>
          <p:sp>
            <p:nvSpPr>
              <p:cNvPr id="58" name="Freeform 11"/>
              <p:cNvSpPr>
                <a:spLocks noEditPoints="1"/>
              </p:cNvSpPr>
              <p:nvPr userDrawn="1"/>
            </p:nvSpPr>
            <p:spPr bwMode="auto">
              <a:xfrm>
                <a:off x="-7938" y="5668963"/>
                <a:ext cx="9167813" cy="996950"/>
              </a:xfrm>
              <a:custGeom>
                <a:avLst/>
                <a:gdLst>
                  <a:gd name="T0" fmla="*/ 2880 w 2880"/>
                  <a:gd name="T1" fmla="*/ 20 h 313"/>
                  <a:gd name="T2" fmla="*/ 2789 w 2880"/>
                  <a:gd name="T3" fmla="*/ 20 h 313"/>
                  <a:gd name="T4" fmla="*/ 2313 w 2880"/>
                  <a:gd name="T5" fmla="*/ 137 h 313"/>
                  <a:gd name="T6" fmla="*/ 2784 w 2880"/>
                  <a:gd name="T7" fmla="*/ 313 h 313"/>
                  <a:gd name="T8" fmla="*/ 2880 w 2880"/>
                  <a:gd name="T9" fmla="*/ 313 h 313"/>
                  <a:gd name="T10" fmla="*/ 2880 w 2880"/>
                  <a:gd name="T11" fmla="*/ 20 h 313"/>
                  <a:gd name="T12" fmla="*/ 1860 w 2880"/>
                  <a:gd name="T13" fmla="*/ 0 h 313"/>
                  <a:gd name="T14" fmla="*/ 0 w 2880"/>
                  <a:gd name="T15" fmla="*/ 0 h 313"/>
                  <a:gd name="T16" fmla="*/ 0 w 2880"/>
                  <a:gd name="T17" fmla="*/ 157 h 313"/>
                  <a:gd name="T18" fmla="*/ 2030 w 2880"/>
                  <a:gd name="T19" fmla="*/ 157 h 313"/>
                  <a:gd name="T20" fmla="*/ 2313 w 2880"/>
                  <a:gd name="T21" fmla="*/ 137 h 313"/>
                  <a:gd name="T22" fmla="*/ 2313 w 2880"/>
                  <a:gd name="T23" fmla="*/ 137 h 313"/>
                  <a:gd name="T24" fmla="*/ 2313 w 2880"/>
                  <a:gd name="T25" fmla="*/ 137 h 313"/>
                  <a:gd name="T26" fmla="*/ 1860 w 2880"/>
                  <a:gd name="T27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80" h="313">
                    <a:moveTo>
                      <a:pt x="2880" y="20"/>
                    </a:moveTo>
                    <a:cubicBezTo>
                      <a:pt x="2789" y="20"/>
                      <a:pt x="2789" y="20"/>
                      <a:pt x="2789" y="20"/>
                    </a:cubicBezTo>
                    <a:cubicBezTo>
                      <a:pt x="2500" y="20"/>
                      <a:pt x="2393" y="107"/>
                      <a:pt x="2313" y="137"/>
                    </a:cubicBezTo>
                    <a:cubicBezTo>
                      <a:pt x="2411" y="217"/>
                      <a:pt x="2542" y="313"/>
                      <a:pt x="2784" y="313"/>
                    </a:cubicBezTo>
                    <a:cubicBezTo>
                      <a:pt x="2842" y="313"/>
                      <a:pt x="2880" y="313"/>
                      <a:pt x="2880" y="313"/>
                    </a:cubicBezTo>
                    <a:cubicBezTo>
                      <a:pt x="2880" y="20"/>
                      <a:pt x="2880" y="20"/>
                      <a:pt x="2880" y="20"/>
                    </a:cubicBezTo>
                    <a:moveTo>
                      <a:pt x="18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030" y="157"/>
                      <a:pt x="2030" y="157"/>
                      <a:pt x="2030" y="157"/>
                    </a:cubicBezTo>
                    <a:cubicBezTo>
                      <a:pt x="2214" y="157"/>
                      <a:pt x="2274" y="152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216" y="57"/>
                      <a:pt x="2053" y="0"/>
                      <a:pt x="186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9" name="Freeform 24"/>
              <p:cNvSpPr>
                <a:spLocks/>
              </p:cNvSpPr>
              <p:nvPr userDrawn="1"/>
            </p:nvSpPr>
            <p:spPr bwMode="auto">
              <a:xfrm>
                <a:off x="-7938" y="5732463"/>
                <a:ext cx="7362826" cy="433387"/>
              </a:xfrm>
              <a:custGeom>
                <a:avLst/>
                <a:gdLst>
                  <a:gd name="T0" fmla="*/ 2313 w 2313"/>
                  <a:gd name="T1" fmla="*/ 117 h 136"/>
                  <a:gd name="T2" fmla="*/ 1860 w 2313"/>
                  <a:gd name="T3" fmla="*/ 0 h 136"/>
                  <a:gd name="T4" fmla="*/ 0 w 2313"/>
                  <a:gd name="T5" fmla="*/ 0 h 136"/>
                  <a:gd name="T6" fmla="*/ 0 w 2313"/>
                  <a:gd name="T7" fmla="*/ 136 h 136"/>
                  <a:gd name="T8" fmla="*/ 2030 w 2313"/>
                  <a:gd name="T9" fmla="*/ 136 h 136"/>
                  <a:gd name="T10" fmla="*/ 2313 w 2313"/>
                  <a:gd name="T11" fmla="*/ 11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13" h="136">
                    <a:moveTo>
                      <a:pt x="2313" y="117"/>
                    </a:moveTo>
                    <a:cubicBezTo>
                      <a:pt x="2204" y="55"/>
                      <a:pt x="2053" y="0"/>
                      <a:pt x="18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2030" y="136"/>
                      <a:pt x="2030" y="136"/>
                      <a:pt x="2030" y="136"/>
                    </a:cubicBezTo>
                    <a:cubicBezTo>
                      <a:pt x="2214" y="136"/>
                      <a:pt x="2274" y="132"/>
                      <a:pt x="2313" y="11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0" name="Freeform 25"/>
              <p:cNvSpPr>
                <a:spLocks/>
              </p:cNvSpPr>
              <p:nvPr userDrawn="1"/>
            </p:nvSpPr>
            <p:spPr bwMode="auto">
              <a:xfrm>
                <a:off x="7354888" y="5732463"/>
                <a:ext cx="1804987" cy="869950"/>
              </a:xfrm>
              <a:custGeom>
                <a:avLst/>
                <a:gdLst>
                  <a:gd name="T0" fmla="*/ 476 w 567"/>
                  <a:gd name="T1" fmla="*/ 0 h 273"/>
                  <a:gd name="T2" fmla="*/ 0 w 567"/>
                  <a:gd name="T3" fmla="*/ 117 h 273"/>
                  <a:gd name="T4" fmla="*/ 471 w 567"/>
                  <a:gd name="T5" fmla="*/ 273 h 273"/>
                  <a:gd name="T6" fmla="*/ 567 w 567"/>
                  <a:gd name="T7" fmla="*/ 273 h 273"/>
                  <a:gd name="T8" fmla="*/ 567 w 567"/>
                  <a:gd name="T9" fmla="*/ 0 h 273"/>
                  <a:gd name="T10" fmla="*/ 476 w 567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7" h="273">
                    <a:moveTo>
                      <a:pt x="476" y="0"/>
                    </a:moveTo>
                    <a:cubicBezTo>
                      <a:pt x="187" y="0"/>
                      <a:pt x="80" y="87"/>
                      <a:pt x="0" y="117"/>
                    </a:cubicBezTo>
                    <a:cubicBezTo>
                      <a:pt x="128" y="190"/>
                      <a:pt x="229" y="273"/>
                      <a:pt x="471" y="273"/>
                    </a:cubicBezTo>
                    <a:cubicBezTo>
                      <a:pt x="529" y="273"/>
                      <a:pt x="567" y="273"/>
                      <a:pt x="567" y="273"/>
                    </a:cubicBezTo>
                    <a:cubicBezTo>
                      <a:pt x="567" y="0"/>
                      <a:pt x="567" y="0"/>
                      <a:pt x="567" y="0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pic>
          <p:nvPicPr>
            <p:cNvPr id="4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46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7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8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9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0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1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2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3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4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5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6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7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8774" y="3717032"/>
            <a:ext cx="6121438" cy="1539200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bg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Text Placeholder 14"/>
          <p:cNvSpPr>
            <a:spLocks noGrp="1"/>
          </p:cNvSpPr>
          <p:nvPr userDrawn="1"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358776" y="2744924"/>
            <a:ext cx="8461374" cy="852487"/>
          </a:xfrm>
        </p:spPr>
        <p:txBody>
          <a:bodyPr>
            <a:no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463021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 userDrawn="1"/>
        </p:nvGrpSpPr>
        <p:grpSpPr>
          <a:xfrm>
            <a:off x="608" y="5500319"/>
            <a:ext cx="9167813" cy="996950"/>
            <a:chOff x="608" y="5500319"/>
            <a:chExt cx="9167813" cy="996950"/>
          </a:xfrm>
        </p:grpSpPr>
        <p:grpSp>
          <p:nvGrpSpPr>
            <p:cNvPr id="43" name="Group 22"/>
            <p:cNvGrpSpPr>
              <a:grpSpLocks/>
            </p:cNvGrpSpPr>
            <p:nvPr userDrawn="1"/>
          </p:nvGrpSpPr>
          <p:grpSpPr bwMode="auto">
            <a:xfrm>
              <a:off x="608" y="5500319"/>
              <a:ext cx="9167813" cy="996950"/>
              <a:chOff x="-7938" y="5668963"/>
              <a:chExt cx="9167813" cy="996950"/>
            </a:xfrm>
          </p:grpSpPr>
          <p:sp>
            <p:nvSpPr>
              <p:cNvPr id="58" name="Freeform 11"/>
              <p:cNvSpPr>
                <a:spLocks noEditPoints="1"/>
              </p:cNvSpPr>
              <p:nvPr userDrawn="1"/>
            </p:nvSpPr>
            <p:spPr bwMode="auto">
              <a:xfrm>
                <a:off x="-7938" y="5668963"/>
                <a:ext cx="9167813" cy="996950"/>
              </a:xfrm>
              <a:custGeom>
                <a:avLst/>
                <a:gdLst>
                  <a:gd name="T0" fmla="*/ 2880 w 2880"/>
                  <a:gd name="T1" fmla="*/ 20 h 313"/>
                  <a:gd name="T2" fmla="*/ 2789 w 2880"/>
                  <a:gd name="T3" fmla="*/ 20 h 313"/>
                  <a:gd name="T4" fmla="*/ 2313 w 2880"/>
                  <a:gd name="T5" fmla="*/ 137 h 313"/>
                  <a:gd name="T6" fmla="*/ 2784 w 2880"/>
                  <a:gd name="T7" fmla="*/ 313 h 313"/>
                  <a:gd name="T8" fmla="*/ 2880 w 2880"/>
                  <a:gd name="T9" fmla="*/ 313 h 313"/>
                  <a:gd name="T10" fmla="*/ 2880 w 2880"/>
                  <a:gd name="T11" fmla="*/ 20 h 313"/>
                  <a:gd name="T12" fmla="*/ 1860 w 2880"/>
                  <a:gd name="T13" fmla="*/ 0 h 313"/>
                  <a:gd name="T14" fmla="*/ 0 w 2880"/>
                  <a:gd name="T15" fmla="*/ 0 h 313"/>
                  <a:gd name="T16" fmla="*/ 0 w 2880"/>
                  <a:gd name="T17" fmla="*/ 157 h 313"/>
                  <a:gd name="T18" fmla="*/ 2030 w 2880"/>
                  <a:gd name="T19" fmla="*/ 157 h 313"/>
                  <a:gd name="T20" fmla="*/ 2313 w 2880"/>
                  <a:gd name="T21" fmla="*/ 137 h 313"/>
                  <a:gd name="T22" fmla="*/ 2313 w 2880"/>
                  <a:gd name="T23" fmla="*/ 137 h 313"/>
                  <a:gd name="T24" fmla="*/ 2313 w 2880"/>
                  <a:gd name="T25" fmla="*/ 137 h 313"/>
                  <a:gd name="T26" fmla="*/ 1860 w 2880"/>
                  <a:gd name="T27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80" h="313">
                    <a:moveTo>
                      <a:pt x="2880" y="20"/>
                    </a:moveTo>
                    <a:cubicBezTo>
                      <a:pt x="2789" y="20"/>
                      <a:pt x="2789" y="20"/>
                      <a:pt x="2789" y="20"/>
                    </a:cubicBezTo>
                    <a:cubicBezTo>
                      <a:pt x="2500" y="20"/>
                      <a:pt x="2393" y="107"/>
                      <a:pt x="2313" y="137"/>
                    </a:cubicBezTo>
                    <a:cubicBezTo>
                      <a:pt x="2411" y="217"/>
                      <a:pt x="2542" y="313"/>
                      <a:pt x="2784" y="313"/>
                    </a:cubicBezTo>
                    <a:cubicBezTo>
                      <a:pt x="2842" y="313"/>
                      <a:pt x="2880" y="313"/>
                      <a:pt x="2880" y="313"/>
                    </a:cubicBezTo>
                    <a:cubicBezTo>
                      <a:pt x="2880" y="20"/>
                      <a:pt x="2880" y="20"/>
                      <a:pt x="2880" y="20"/>
                    </a:cubicBezTo>
                    <a:moveTo>
                      <a:pt x="18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030" y="157"/>
                      <a:pt x="2030" y="157"/>
                      <a:pt x="2030" y="157"/>
                    </a:cubicBezTo>
                    <a:cubicBezTo>
                      <a:pt x="2214" y="157"/>
                      <a:pt x="2274" y="152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216" y="57"/>
                      <a:pt x="2053" y="0"/>
                      <a:pt x="186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9" name="Freeform 24"/>
              <p:cNvSpPr>
                <a:spLocks/>
              </p:cNvSpPr>
              <p:nvPr userDrawn="1"/>
            </p:nvSpPr>
            <p:spPr bwMode="auto">
              <a:xfrm>
                <a:off x="-7938" y="5732463"/>
                <a:ext cx="7362826" cy="433387"/>
              </a:xfrm>
              <a:custGeom>
                <a:avLst/>
                <a:gdLst>
                  <a:gd name="T0" fmla="*/ 2313 w 2313"/>
                  <a:gd name="T1" fmla="*/ 117 h 136"/>
                  <a:gd name="T2" fmla="*/ 1860 w 2313"/>
                  <a:gd name="T3" fmla="*/ 0 h 136"/>
                  <a:gd name="T4" fmla="*/ 0 w 2313"/>
                  <a:gd name="T5" fmla="*/ 0 h 136"/>
                  <a:gd name="T6" fmla="*/ 0 w 2313"/>
                  <a:gd name="T7" fmla="*/ 136 h 136"/>
                  <a:gd name="T8" fmla="*/ 2030 w 2313"/>
                  <a:gd name="T9" fmla="*/ 136 h 136"/>
                  <a:gd name="T10" fmla="*/ 2313 w 2313"/>
                  <a:gd name="T11" fmla="*/ 11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13" h="136">
                    <a:moveTo>
                      <a:pt x="2313" y="117"/>
                    </a:moveTo>
                    <a:cubicBezTo>
                      <a:pt x="2204" y="55"/>
                      <a:pt x="2053" y="0"/>
                      <a:pt x="18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2030" y="136"/>
                      <a:pt x="2030" y="136"/>
                      <a:pt x="2030" y="136"/>
                    </a:cubicBezTo>
                    <a:cubicBezTo>
                      <a:pt x="2214" y="136"/>
                      <a:pt x="2274" y="132"/>
                      <a:pt x="2313" y="11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0" name="Freeform 25"/>
              <p:cNvSpPr>
                <a:spLocks/>
              </p:cNvSpPr>
              <p:nvPr userDrawn="1"/>
            </p:nvSpPr>
            <p:spPr bwMode="auto">
              <a:xfrm>
                <a:off x="7354888" y="5732463"/>
                <a:ext cx="1804987" cy="869950"/>
              </a:xfrm>
              <a:custGeom>
                <a:avLst/>
                <a:gdLst>
                  <a:gd name="T0" fmla="*/ 476 w 567"/>
                  <a:gd name="T1" fmla="*/ 0 h 273"/>
                  <a:gd name="T2" fmla="*/ 0 w 567"/>
                  <a:gd name="T3" fmla="*/ 117 h 273"/>
                  <a:gd name="T4" fmla="*/ 471 w 567"/>
                  <a:gd name="T5" fmla="*/ 273 h 273"/>
                  <a:gd name="T6" fmla="*/ 567 w 567"/>
                  <a:gd name="T7" fmla="*/ 273 h 273"/>
                  <a:gd name="T8" fmla="*/ 567 w 567"/>
                  <a:gd name="T9" fmla="*/ 0 h 273"/>
                  <a:gd name="T10" fmla="*/ 476 w 567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7" h="273">
                    <a:moveTo>
                      <a:pt x="476" y="0"/>
                    </a:moveTo>
                    <a:cubicBezTo>
                      <a:pt x="187" y="0"/>
                      <a:pt x="80" y="87"/>
                      <a:pt x="0" y="117"/>
                    </a:cubicBezTo>
                    <a:cubicBezTo>
                      <a:pt x="128" y="190"/>
                      <a:pt x="229" y="273"/>
                      <a:pt x="471" y="273"/>
                    </a:cubicBezTo>
                    <a:cubicBezTo>
                      <a:pt x="529" y="273"/>
                      <a:pt x="567" y="273"/>
                      <a:pt x="567" y="273"/>
                    </a:cubicBezTo>
                    <a:cubicBezTo>
                      <a:pt x="567" y="0"/>
                      <a:pt x="567" y="0"/>
                      <a:pt x="567" y="0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pic>
          <p:nvPicPr>
            <p:cNvPr id="4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5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46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7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8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9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0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1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2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3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4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5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6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7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8774" y="2168860"/>
            <a:ext cx="6121438" cy="3087372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bg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Text Placeholder 14"/>
          <p:cNvSpPr>
            <a:spLocks noGrp="1"/>
          </p:cNvSpPr>
          <p:nvPr userDrawn="1"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463021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3" y="82550"/>
            <a:ext cx="7429500" cy="9350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92200" y="1384300"/>
            <a:ext cx="3605213" cy="489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9813" y="1384300"/>
            <a:ext cx="3606800" cy="489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Babcock et al. Ningaloo Assessment</a:t>
            </a:r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525" y="6051550"/>
            <a:ext cx="9169400" cy="849313"/>
            <a:chOff x="-9525" y="6051550"/>
            <a:chExt cx="9169400" cy="849313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-7938" y="6056313"/>
              <a:ext cx="9161463" cy="80168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9" name="Rectangle 6"/>
            <p:cNvSpPr>
              <a:spLocks noChangeArrowheads="1"/>
            </p:cNvSpPr>
            <p:nvPr userDrawn="1"/>
          </p:nvSpPr>
          <p:spPr bwMode="auto">
            <a:xfrm>
              <a:off x="1588" y="6367463"/>
              <a:ext cx="9142412" cy="4905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0" name="Rectangle 7"/>
            <p:cNvSpPr>
              <a:spLocks noChangeArrowheads="1"/>
            </p:cNvSpPr>
            <p:nvPr userDrawn="1"/>
          </p:nvSpPr>
          <p:spPr bwMode="auto">
            <a:xfrm>
              <a:off x="1588" y="6367463"/>
              <a:ext cx="9142412" cy="4905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1588" y="6065837"/>
              <a:ext cx="9142412" cy="690562"/>
            </a:xfrm>
            <a:custGeom>
              <a:avLst/>
              <a:gdLst>
                <a:gd name="T0" fmla="*/ 2880 w 2880"/>
                <a:gd name="T1" fmla="*/ 14 h 217"/>
                <a:gd name="T2" fmla="*/ 2817 w 2880"/>
                <a:gd name="T3" fmla="*/ 14 h 217"/>
                <a:gd name="T4" fmla="*/ 2486 w 2880"/>
                <a:gd name="T5" fmla="*/ 95 h 217"/>
                <a:gd name="T6" fmla="*/ 2486 w 2880"/>
                <a:gd name="T7" fmla="*/ 95 h 217"/>
                <a:gd name="T8" fmla="*/ 2880 w 2880"/>
                <a:gd name="T9" fmla="*/ 95 h 217"/>
                <a:gd name="T10" fmla="*/ 2880 w 2880"/>
                <a:gd name="T11" fmla="*/ 217 h 217"/>
                <a:gd name="T12" fmla="*/ 2880 w 2880"/>
                <a:gd name="T13" fmla="*/ 217 h 217"/>
                <a:gd name="T14" fmla="*/ 2880 w 2880"/>
                <a:gd name="T15" fmla="*/ 14 h 217"/>
                <a:gd name="T16" fmla="*/ 2171 w 2880"/>
                <a:gd name="T17" fmla="*/ 0 h 217"/>
                <a:gd name="T18" fmla="*/ 0 w 2880"/>
                <a:gd name="T19" fmla="*/ 0 h 217"/>
                <a:gd name="T20" fmla="*/ 0 w 2880"/>
                <a:gd name="T21" fmla="*/ 95 h 217"/>
                <a:gd name="T22" fmla="*/ 2486 w 2880"/>
                <a:gd name="T23" fmla="*/ 95 h 217"/>
                <a:gd name="T24" fmla="*/ 2486 w 2880"/>
                <a:gd name="T25" fmla="*/ 95 h 217"/>
                <a:gd name="T26" fmla="*/ 2486 w 2880"/>
                <a:gd name="T27" fmla="*/ 95 h 217"/>
                <a:gd name="T28" fmla="*/ 2486 w 2880"/>
                <a:gd name="T29" fmla="*/ 95 h 217"/>
                <a:gd name="T30" fmla="*/ 2171 w 2880"/>
                <a:gd name="T3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0" h="217">
                  <a:moveTo>
                    <a:pt x="2880" y="14"/>
                  </a:moveTo>
                  <a:cubicBezTo>
                    <a:pt x="2817" y="14"/>
                    <a:pt x="2817" y="14"/>
                    <a:pt x="2817" y="14"/>
                  </a:cubicBezTo>
                  <a:cubicBezTo>
                    <a:pt x="2616" y="14"/>
                    <a:pt x="2542" y="74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880" y="95"/>
                    <a:pt x="2880" y="95"/>
                    <a:pt x="2880" y="95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14"/>
                    <a:pt x="2880" y="14"/>
                    <a:pt x="2880" y="14"/>
                  </a:cubicBezTo>
                  <a:moveTo>
                    <a:pt x="217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19" y="39"/>
                    <a:pt x="2306" y="0"/>
                    <a:pt x="2171" y="0"/>
                  </a:cubicBezTo>
                </a:path>
              </a:pathLst>
            </a:custGeom>
            <a:solidFill>
              <a:srgbClr val="BFBFBF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2" name="Freeform 9"/>
            <p:cNvSpPr>
              <a:spLocks noEditPoints="1"/>
            </p:cNvSpPr>
            <p:nvPr userDrawn="1"/>
          </p:nvSpPr>
          <p:spPr bwMode="auto">
            <a:xfrm>
              <a:off x="1588" y="6367463"/>
              <a:ext cx="9142412" cy="388937"/>
            </a:xfrm>
            <a:custGeom>
              <a:avLst/>
              <a:gdLst>
                <a:gd name="T0" fmla="*/ 2486 w 2880"/>
                <a:gd name="T1" fmla="*/ 0 h 122"/>
                <a:gd name="T2" fmla="*/ 0 w 2880"/>
                <a:gd name="T3" fmla="*/ 0 h 122"/>
                <a:gd name="T4" fmla="*/ 0 w 2880"/>
                <a:gd name="T5" fmla="*/ 13 h 122"/>
                <a:gd name="T6" fmla="*/ 2289 w 2880"/>
                <a:gd name="T7" fmla="*/ 13 h 122"/>
                <a:gd name="T8" fmla="*/ 2486 w 2880"/>
                <a:gd name="T9" fmla="*/ 0 h 122"/>
                <a:gd name="T10" fmla="*/ 2880 w 2880"/>
                <a:gd name="T11" fmla="*/ 0 h 122"/>
                <a:gd name="T12" fmla="*/ 2486 w 2880"/>
                <a:gd name="T13" fmla="*/ 0 h 122"/>
                <a:gd name="T14" fmla="*/ 2813 w 2880"/>
                <a:gd name="T15" fmla="*/ 122 h 122"/>
                <a:gd name="T16" fmla="*/ 2880 w 2880"/>
                <a:gd name="T17" fmla="*/ 122 h 122"/>
                <a:gd name="T18" fmla="*/ 2880 w 288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80" h="122">
                  <a:moveTo>
                    <a:pt x="248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289" y="13"/>
                    <a:pt x="2289" y="13"/>
                    <a:pt x="2289" y="13"/>
                  </a:cubicBezTo>
                  <a:cubicBezTo>
                    <a:pt x="2418" y="13"/>
                    <a:pt x="2459" y="10"/>
                    <a:pt x="2486" y="0"/>
                  </a:cubicBezTo>
                  <a:moveTo>
                    <a:pt x="2880" y="0"/>
                  </a:moveTo>
                  <a:cubicBezTo>
                    <a:pt x="2486" y="0"/>
                    <a:pt x="2486" y="0"/>
                    <a:pt x="2486" y="0"/>
                  </a:cubicBezTo>
                  <a:cubicBezTo>
                    <a:pt x="2554" y="56"/>
                    <a:pt x="2645" y="122"/>
                    <a:pt x="2813" y="122"/>
                  </a:cubicBezTo>
                  <a:cubicBezTo>
                    <a:pt x="2854" y="122"/>
                    <a:pt x="2880" y="122"/>
                    <a:pt x="2880" y="122"/>
                  </a:cubicBezTo>
                  <a:cubicBezTo>
                    <a:pt x="2880" y="0"/>
                    <a:pt x="2880" y="0"/>
                    <a:pt x="288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1588" y="6110288"/>
              <a:ext cx="7891462" cy="298450"/>
            </a:xfrm>
            <a:custGeom>
              <a:avLst/>
              <a:gdLst>
                <a:gd name="T0" fmla="*/ 2486 w 2486"/>
                <a:gd name="T1" fmla="*/ 81 h 94"/>
                <a:gd name="T2" fmla="*/ 2171 w 2486"/>
                <a:gd name="T3" fmla="*/ 0 h 94"/>
                <a:gd name="T4" fmla="*/ 0 w 2486"/>
                <a:gd name="T5" fmla="*/ 0 h 94"/>
                <a:gd name="T6" fmla="*/ 0 w 2486"/>
                <a:gd name="T7" fmla="*/ 94 h 94"/>
                <a:gd name="T8" fmla="*/ 2289 w 2486"/>
                <a:gd name="T9" fmla="*/ 94 h 94"/>
                <a:gd name="T10" fmla="*/ 2486 w 2486"/>
                <a:gd name="T11" fmla="*/ 8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6" h="94">
                  <a:moveTo>
                    <a:pt x="2486" y="81"/>
                  </a:moveTo>
                  <a:cubicBezTo>
                    <a:pt x="2410" y="38"/>
                    <a:pt x="2306" y="0"/>
                    <a:pt x="21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289" y="94"/>
                    <a:pt x="2289" y="94"/>
                    <a:pt x="2289" y="94"/>
                  </a:cubicBezTo>
                  <a:cubicBezTo>
                    <a:pt x="2418" y="94"/>
                    <a:pt x="2459" y="91"/>
                    <a:pt x="2486" y="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7893050" y="6110285"/>
              <a:ext cx="1250950" cy="601662"/>
            </a:xfrm>
            <a:custGeom>
              <a:avLst/>
              <a:gdLst>
                <a:gd name="T0" fmla="*/ 331 w 394"/>
                <a:gd name="T1" fmla="*/ 0 h 189"/>
                <a:gd name="T2" fmla="*/ 0 w 394"/>
                <a:gd name="T3" fmla="*/ 81 h 189"/>
                <a:gd name="T4" fmla="*/ 327 w 394"/>
                <a:gd name="T5" fmla="*/ 189 h 189"/>
                <a:gd name="T6" fmla="*/ 394 w 394"/>
                <a:gd name="T7" fmla="*/ 189 h 189"/>
                <a:gd name="T8" fmla="*/ 394 w 394"/>
                <a:gd name="T9" fmla="*/ 0 h 189"/>
                <a:gd name="T10" fmla="*/ 331 w 394"/>
                <a:gd name="T11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189">
                  <a:moveTo>
                    <a:pt x="331" y="0"/>
                  </a:moveTo>
                  <a:cubicBezTo>
                    <a:pt x="130" y="0"/>
                    <a:pt x="56" y="60"/>
                    <a:pt x="0" y="81"/>
                  </a:cubicBezTo>
                  <a:cubicBezTo>
                    <a:pt x="89" y="131"/>
                    <a:pt x="159" y="189"/>
                    <a:pt x="327" y="189"/>
                  </a:cubicBezTo>
                  <a:cubicBezTo>
                    <a:pt x="368" y="189"/>
                    <a:pt x="394" y="189"/>
                    <a:pt x="394" y="189"/>
                  </a:cubicBezTo>
                  <a:cubicBezTo>
                    <a:pt x="394" y="0"/>
                    <a:pt x="394" y="0"/>
                    <a:pt x="394" y="0"/>
                  </a:cubicBezTo>
                  <a:lnTo>
                    <a:pt x="331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5" name="AutoShape 81"/>
            <p:cNvSpPr>
              <a:spLocks noChangeAspect="1" noChangeArrowheads="1" noTextEdit="1"/>
            </p:cNvSpPr>
            <p:nvPr/>
          </p:nvSpPr>
          <p:spPr bwMode="auto">
            <a:xfrm>
              <a:off x="-9525" y="6051550"/>
              <a:ext cx="9169400" cy="849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Rectangle 84"/>
            <p:cNvSpPr>
              <a:spLocks noChangeArrowheads="1"/>
            </p:cNvSpPr>
            <p:nvPr/>
          </p:nvSpPr>
          <p:spPr bwMode="auto">
            <a:xfrm>
              <a:off x="-9525" y="6356350"/>
              <a:ext cx="9167813" cy="544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17" name="Picture 78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8459788" y="6191250"/>
              <a:ext cx="454025" cy="454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776" y="274638"/>
            <a:ext cx="8461374" cy="85248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775" y="1268413"/>
            <a:ext cx="8461375" cy="45728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991" y="6504332"/>
            <a:ext cx="6083845" cy="1242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AU" smtClean="0"/>
              <a:t>Babcock et al. Ningaloo Assessment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/>
        </p:nvSpPr>
        <p:spPr bwMode="auto">
          <a:xfrm>
            <a:off x="3175" y="3326606"/>
            <a:ext cx="9161463" cy="80168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12701" y="3637756"/>
            <a:ext cx="9142412" cy="4905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3" name="AutoShape 81"/>
          <p:cNvSpPr>
            <a:spLocks noChangeAspect="1" noChangeArrowheads="1" noTextEdit="1"/>
          </p:cNvSpPr>
          <p:nvPr/>
        </p:nvSpPr>
        <p:spPr bwMode="auto">
          <a:xfrm>
            <a:off x="1588" y="3321843"/>
            <a:ext cx="91694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88" y="3626643"/>
            <a:ext cx="9167813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393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80" r:id="rId6"/>
    <p:sldLayoutId id="2147483679" r:id="rId7"/>
    <p:sldLayoutId id="2147483661" r:id="rId8"/>
    <p:sldLayoutId id="2147483663" r:id="rId9"/>
    <p:sldLayoutId id="2147483664" r:id="rId10"/>
    <p:sldLayoutId id="2147483667" r:id="rId11"/>
    <p:sldLayoutId id="2147483665" r:id="rId12"/>
    <p:sldLayoutId id="2147483682" r:id="rId13"/>
    <p:sldLayoutId id="2147483681" r:id="rId14"/>
    <p:sldLayoutId id="2147483683" r:id="rId15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tabLst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oleObject" Target="../embeddings/Microsoft_Office_Excel_97-2003_Worksheet1.xls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emf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9.xml"/><Relationship Id="rId1" Type="http://schemas.openxmlformats.org/officeDocument/2006/relationships/video" Target="file:///\\fsqld1n2-bne\CMAR-SHARE5\WAC\talks\ningaloo%20talks\2011%20node%203%20WAMSI\se_sanct_new.avi" TargetMode="Externa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95536" y="3357112"/>
            <a:ext cx="8467494" cy="10800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Evaluating the effectiveness of zoning at Ningaloo Reef Marine Park</a:t>
            </a:r>
            <a:endParaRPr lang="en-A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360000" y="5625958"/>
            <a:ext cx="6300232" cy="179305"/>
          </a:xfrm>
        </p:spPr>
        <p:txBody>
          <a:bodyPr/>
          <a:lstStyle/>
          <a:p>
            <a:r>
              <a:rPr lang="en-US" dirty="0" smtClean="0"/>
              <a:t>CSIRO Marine and Atmospheric Research  / Wealth </a:t>
            </a:r>
            <a:r>
              <a:rPr lang="en-AU" dirty="0" smtClean="0"/>
              <a:t>From Oceans Flagship</a:t>
            </a:r>
          </a:p>
        </p:txBody>
      </p:sp>
      <p:sp>
        <p:nvSpPr>
          <p:cNvPr id="22533" name="Footer Placeholder 2"/>
          <p:cNvSpPr txBox="1">
            <a:spLocks/>
          </p:cNvSpPr>
          <p:nvPr/>
        </p:nvSpPr>
        <p:spPr bwMode="auto">
          <a:xfrm>
            <a:off x="360363" y="4700964"/>
            <a:ext cx="80422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AU" sz="1600" b="1" dirty="0" smtClean="0">
                <a:solidFill>
                  <a:schemeClr val="bg1"/>
                </a:solidFill>
                <a:latin typeface="Calibri" pitchFamily="34" charset="0"/>
              </a:rPr>
              <a:t>Russ Babcock</a:t>
            </a:r>
            <a:endParaRPr 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4" name="Footer Placeholder 2"/>
          <p:cNvSpPr txBox="1">
            <a:spLocks/>
          </p:cNvSpPr>
          <p:nvPr/>
        </p:nvSpPr>
        <p:spPr bwMode="auto">
          <a:xfrm>
            <a:off x="361950" y="4962901"/>
            <a:ext cx="804227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AU" sz="1600" dirty="0" smtClean="0">
                <a:solidFill>
                  <a:schemeClr val="bg1"/>
                </a:solidFill>
                <a:latin typeface="Calibri" pitchFamily="34" charset="0"/>
              </a:rPr>
              <a:t>9 July 2012</a:t>
            </a:r>
            <a:endParaRPr 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1" name="Picture 11" descr="C fulvoguttatus scho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96536" y="3356992"/>
            <a:ext cx="2323803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5416"/>
            <a:ext cx="9144000" cy="3394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 descr="wams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6009609"/>
            <a:ext cx="1178818" cy="84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1030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:\WAC\talks\ningaloo talks\Huge parrot school ningalo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3294366" cy="43924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Ningaloo World Heritage Area</a:t>
            </a:r>
            <a:endParaRPr lang="en-AU" dirty="0"/>
          </a:p>
        </p:txBody>
      </p:sp>
      <p:pic>
        <p:nvPicPr>
          <p:cNvPr id="7" name="Content Placeholder 6" descr="OzNoBoxe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084168" y="1484784"/>
            <a:ext cx="2500984" cy="1985386"/>
          </a:xfrm>
        </p:spPr>
      </p:pic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mtClean="0"/>
              <a:t>Babcock et al. Ningaloo Assessment</a:t>
            </a:r>
            <a:endParaRPr lang="en-US" dirty="0"/>
          </a:p>
        </p:txBody>
      </p:sp>
      <p:pic>
        <p:nvPicPr>
          <p:cNvPr id="9" name="Picture 18" descr="Ningaloo_sanctuari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1450917"/>
            <a:ext cx="3008817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6156176" y="2060848"/>
            <a:ext cx="144016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2" name="Straight Connector 11"/>
          <p:cNvCxnSpPr/>
          <p:nvPr/>
        </p:nvCxnSpPr>
        <p:spPr>
          <a:xfrm flipH="1" flipV="1">
            <a:off x="5508104" y="1700808"/>
            <a:ext cx="648072" cy="3600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5519393" y="2337591"/>
            <a:ext cx="720080" cy="30963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_MG_505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3645024"/>
            <a:ext cx="2962354" cy="226848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78803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1103313" y="333375"/>
            <a:ext cx="7429500" cy="577850"/>
          </a:xfrm>
        </p:spPr>
        <p:txBody>
          <a:bodyPr/>
          <a:lstStyle/>
          <a:p>
            <a:pPr eaLnBrk="1" hangingPunct="1"/>
            <a:r>
              <a:rPr lang="en-AU" sz="2400" smtClean="0"/>
              <a:t>Rationale: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2" y="1412875"/>
            <a:ext cx="7416427" cy="3960341"/>
          </a:xfrm>
        </p:spPr>
        <p:txBody>
          <a:bodyPr>
            <a:noAutofit/>
          </a:bodyPr>
          <a:lstStyle/>
          <a:p>
            <a:pPr marL="360363" indent="-360363" eaLnBrk="1" hangingPunct="1">
              <a:lnSpc>
                <a:spcPct val="80000"/>
              </a:lnSpc>
              <a:buFontTx/>
              <a:buNone/>
            </a:pPr>
            <a:r>
              <a:rPr lang="en-AU" sz="2000" b="1" i="1" dirty="0" smtClean="0"/>
              <a:t>Are Sanctuary zones Adequate and Effective?</a:t>
            </a:r>
          </a:p>
          <a:p>
            <a:pPr marL="360363" indent="-360363" eaLnBrk="1" hangingPunct="1">
              <a:lnSpc>
                <a:spcPct val="80000"/>
              </a:lnSpc>
              <a:buFontTx/>
              <a:buNone/>
            </a:pPr>
            <a:endParaRPr lang="en-AU" sz="2000" b="1" i="1" dirty="0" smtClean="0"/>
          </a:p>
          <a:p>
            <a:pPr marL="360363" indent="-360363">
              <a:lnSpc>
                <a:spcPct val="80000"/>
              </a:lnSpc>
            </a:pPr>
            <a:r>
              <a:rPr lang="en-AU" sz="2000" b="1" dirty="0" smtClean="0"/>
              <a:t>Measures of the zoning effectiveness: abundance and biomass of key fish species in historic no-take zones</a:t>
            </a:r>
          </a:p>
          <a:p>
            <a:pPr marL="360363" indent="-360363">
              <a:lnSpc>
                <a:spcPct val="80000"/>
              </a:lnSpc>
            </a:pPr>
            <a:endParaRPr lang="en-AU" sz="2000" b="1" dirty="0" smtClean="0"/>
          </a:p>
          <a:p>
            <a:pPr marL="360363" indent="-360363" eaLnBrk="1" hangingPunct="1">
              <a:lnSpc>
                <a:spcPct val="80000"/>
              </a:lnSpc>
            </a:pPr>
            <a:r>
              <a:rPr lang="en-AU" sz="2000" b="1" dirty="0" smtClean="0"/>
              <a:t>Baseline data: overall abundance and size across the Marine Park</a:t>
            </a:r>
          </a:p>
          <a:p>
            <a:pPr marL="360363" indent="-360363" eaLnBrk="1" hangingPunct="1">
              <a:lnSpc>
                <a:spcPct val="80000"/>
              </a:lnSpc>
            </a:pPr>
            <a:endParaRPr lang="en-AU" sz="2000" b="1" dirty="0" smtClean="0"/>
          </a:p>
          <a:p>
            <a:pPr marL="360363" indent="-360363" eaLnBrk="1" hangingPunct="1">
              <a:lnSpc>
                <a:spcPct val="80000"/>
              </a:lnSpc>
            </a:pPr>
            <a:r>
              <a:rPr lang="en-AU" sz="2000" b="1" dirty="0" smtClean="0"/>
              <a:t>Adequacy of sanctuaries: effect of reserve size and fish movements</a:t>
            </a:r>
          </a:p>
          <a:p>
            <a:pPr marL="360363" indent="-360363" eaLnBrk="1" hangingPunct="1">
              <a:lnSpc>
                <a:spcPct val="80000"/>
              </a:lnSpc>
              <a:buNone/>
            </a:pPr>
            <a:endParaRPr lang="en-AU" sz="2000" b="1" dirty="0" smtClean="0"/>
          </a:p>
          <a:p>
            <a:pPr marL="360363" indent="-360363" eaLnBrk="1" hangingPunct="1">
              <a:lnSpc>
                <a:spcPct val="80000"/>
              </a:lnSpc>
              <a:buFontTx/>
              <a:buNone/>
            </a:pPr>
            <a:r>
              <a:rPr lang="en-AU" sz="2000" b="1" i="1" dirty="0" smtClean="0"/>
              <a:t>Adaptive management requires evidence in order to be effective</a:t>
            </a:r>
            <a:endParaRPr lang="en-AU" sz="2000" b="1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Babcock et al. Ningaloo Assessment</a:t>
            </a:r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11560" y="6453336"/>
            <a:ext cx="4368800" cy="269875"/>
          </a:xfrm>
          <a:prstGeom prst="rect">
            <a:avLst/>
          </a:prstGeom>
          <a:noFill/>
        </p:spPr>
        <p:txBody>
          <a:bodyPr/>
          <a:lstStyle/>
          <a:p>
            <a:r>
              <a:rPr lang="en-AU" sz="1000" dirty="0" smtClean="0">
                <a:solidFill>
                  <a:schemeClr val="bg1"/>
                </a:solidFill>
                <a:latin typeface="Arial" pitchFamily="34" charset="0"/>
              </a:rPr>
              <a:t>Babcock et al. Ningaloo Assessment</a:t>
            </a:r>
          </a:p>
        </p:txBody>
      </p:sp>
      <p:sp>
        <p:nvSpPr>
          <p:cNvPr id="29699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dirty="0" smtClean="0">
                <a:solidFill>
                  <a:srgbClr val="002832"/>
                </a:solidFill>
              </a:rPr>
              <a:t>Sampling design</a:t>
            </a:r>
          </a:p>
        </p:txBody>
      </p:sp>
      <p:sp>
        <p:nvSpPr>
          <p:cNvPr id="2970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268760"/>
            <a:ext cx="4248472" cy="4536504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AU" sz="2000" b="1" dirty="0" smtClean="0">
                <a:solidFill>
                  <a:srgbClr val="002832"/>
                </a:solidFill>
              </a:rPr>
              <a:t>Stratified by:</a:t>
            </a:r>
          </a:p>
          <a:p>
            <a:pPr eaLnBrk="1" hangingPunct="1"/>
            <a:r>
              <a:rPr lang="en-AU" sz="2000" b="1" dirty="0" smtClean="0">
                <a:solidFill>
                  <a:srgbClr val="002832"/>
                </a:solidFill>
              </a:rPr>
              <a:t>Region (north central south)</a:t>
            </a:r>
          </a:p>
          <a:p>
            <a:pPr eaLnBrk="1" hangingPunct="1"/>
            <a:r>
              <a:rPr lang="en-AU" sz="2000" b="1" dirty="0" smtClean="0">
                <a:solidFill>
                  <a:srgbClr val="002832"/>
                </a:solidFill>
              </a:rPr>
              <a:t>Habitat (lagoon, reef-flat, reef slope)</a:t>
            </a:r>
          </a:p>
          <a:p>
            <a:pPr eaLnBrk="1" hangingPunct="1"/>
            <a:r>
              <a:rPr lang="en-AU" sz="2000" b="1" dirty="0" smtClean="0">
                <a:solidFill>
                  <a:srgbClr val="002832"/>
                </a:solidFill>
              </a:rPr>
              <a:t>Zoning</a:t>
            </a:r>
          </a:p>
          <a:p>
            <a:pPr eaLnBrk="1" hangingPunct="1"/>
            <a:r>
              <a:rPr lang="en-US" sz="2000" b="1" dirty="0" smtClean="0">
                <a:solidFill>
                  <a:srgbClr val="002832"/>
                </a:solidFill>
              </a:rPr>
              <a:t>900+ transects</a:t>
            </a:r>
          </a:p>
          <a:p>
            <a:pPr eaLnBrk="1" hangingPunct="1">
              <a:buNone/>
            </a:pPr>
            <a:r>
              <a:rPr lang="en-US" sz="2000" b="1" dirty="0" smtClean="0">
                <a:solidFill>
                  <a:srgbClr val="002832"/>
                </a:solidFill>
              </a:rPr>
              <a:t> </a:t>
            </a:r>
            <a:r>
              <a:rPr lang="en-US" sz="2000" b="1" smtClean="0">
                <a:solidFill>
                  <a:srgbClr val="002832"/>
                </a:solidFill>
              </a:rPr>
              <a:t>over 2 years</a:t>
            </a:r>
            <a:endParaRPr lang="en-AU" sz="2000" b="1" dirty="0" smtClean="0">
              <a:solidFill>
                <a:srgbClr val="002832"/>
              </a:solidFill>
            </a:endParaRPr>
          </a:p>
        </p:txBody>
      </p:sp>
      <p:sp>
        <p:nvSpPr>
          <p:cNvPr id="29702" name="Line 4"/>
          <p:cNvSpPr>
            <a:spLocks noChangeShapeType="1"/>
          </p:cNvSpPr>
          <p:nvPr/>
        </p:nvSpPr>
        <p:spPr bwMode="auto">
          <a:xfrm>
            <a:off x="5076825" y="3933825"/>
            <a:ext cx="57467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pic>
        <p:nvPicPr>
          <p:cNvPr id="29703" name="Picture 61" descr="Ningaloo_zones_survey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4663" y="188913"/>
            <a:ext cx="5083175" cy="717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62" descr="Mandu_mangro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3211" y="2276872"/>
            <a:ext cx="2890837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539552" y="6453336"/>
            <a:ext cx="4368800" cy="269875"/>
          </a:xfrm>
          <a:prstGeom prst="rect">
            <a:avLst/>
          </a:prstGeom>
          <a:noFill/>
        </p:spPr>
        <p:txBody>
          <a:bodyPr/>
          <a:lstStyle/>
          <a:p>
            <a:r>
              <a:rPr lang="en-AU" sz="1000" dirty="0" smtClean="0">
                <a:solidFill>
                  <a:schemeClr val="bg2"/>
                </a:solidFill>
                <a:latin typeface="Arial" pitchFamily="34" charset="0"/>
              </a:rPr>
              <a:t>Babcock et al. Ningaloo Assessment</a:t>
            </a: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1103313" y="333375"/>
            <a:ext cx="7429500" cy="577850"/>
          </a:xfrm>
        </p:spPr>
        <p:txBody>
          <a:bodyPr/>
          <a:lstStyle/>
          <a:p>
            <a:pPr eaLnBrk="1" hangingPunct="1"/>
            <a:endParaRPr lang="en-US" sz="2400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412875"/>
            <a:ext cx="7345362" cy="4608513"/>
          </a:xfrm>
        </p:spPr>
        <p:txBody>
          <a:bodyPr/>
          <a:lstStyle/>
          <a:p>
            <a:pPr marL="360363" indent="-360363" eaLnBrk="1" hangingPunct="1">
              <a:buFontTx/>
              <a:buNone/>
            </a:pPr>
            <a:endParaRPr lang="en-AU" b="1" dirty="0" smtClean="0"/>
          </a:p>
          <a:p>
            <a:pPr marL="360363" indent="-360363" eaLnBrk="1" hangingPunct="1">
              <a:buFontTx/>
              <a:buNone/>
            </a:pPr>
            <a:endParaRPr lang="en-AU" b="1" dirty="0" smtClean="0"/>
          </a:p>
          <a:p>
            <a:pPr marL="360363" indent="-360363" eaLnBrk="1" hangingPunct="1">
              <a:buFontTx/>
              <a:buNone/>
            </a:pPr>
            <a:endParaRPr lang="en-AU" b="1" dirty="0" smtClean="0"/>
          </a:p>
          <a:p>
            <a:pPr marL="360363" indent="-360363" eaLnBrk="1" hangingPunct="1">
              <a:buFontTx/>
              <a:buNone/>
            </a:pPr>
            <a:endParaRPr lang="en-AU" b="1" dirty="0" smtClean="0"/>
          </a:p>
          <a:p>
            <a:pPr marL="360363" indent="-360363" algn="ctr" eaLnBrk="1" hangingPunct="1">
              <a:buFontTx/>
              <a:buNone/>
            </a:pPr>
            <a:r>
              <a:rPr lang="en-AU" sz="2800" b="1" dirty="0" smtClean="0">
                <a:solidFill>
                  <a:srgbClr val="002832"/>
                </a:solidFill>
              </a:rPr>
              <a:t>Effectiveness: </a:t>
            </a:r>
          </a:p>
          <a:p>
            <a:pPr marL="360363" indent="-360363" algn="ctr" eaLnBrk="1" hangingPunct="1">
              <a:buFontTx/>
              <a:buNone/>
            </a:pPr>
            <a:r>
              <a:rPr lang="en-AU" sz="2800" b="1" dirty="0" smtClean="0">
                <a:solidFill>
                  <a:srgbClr val="002832"/>
                </a:solidFill>
              </a:rPr>
              <a:t>Biomass of key fish species in Sanctuary zones</a:t>
            </a:r>
          </a:p>
          <a:p>
            <a:pPr marL="360363" indent="-360363" eaLnBrk="1" hangingPunct="1">
              <a:buFontTx/>
              <a:buNone/>
            </a:pPr>
            <a:endParaRPr lang="en-AU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AU" dirty="0" smtClean="0">
                <a:latin typeface="Arial" pitchFamily="34" charset="0"/>
              </a:rPr>
              <a:t>Babcock et al. Ningaloo Assessment</a:t>
            </a:r>
          </a:p>
        </p:txBody>
      </p:sp>
      <p:pic>
        <p:nvPicPr>
          <p:cNvPr id="32771" name="Picture 2" descr="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765115"/>
            <a:ext cx="6984504" cy="523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Rectangle 3"/>
          <p:cNvSpPr>
            <a:spLocks noGrp="1" noChangeArrowheads="1"/>
          </p:cNvSpPr>
          <p:nvPr>
            <p:ph type="title"/>
          </p:nvPr>
        </p:nvSpPr>
        <p:spPr>
          <a:xfrm>
            <a:off x="1103313" y="260350"/>
            <a:ext cx="7429500" cy="517525"/>
          </a:xfrm>
        </p:spPr>
        <p:txBody>
          <a:bodyPr/>
          <a:lstStyle/>
          <a:p>
            <a:pPr eaLnBrk="1" hangingPunct="1"/>
            <a:r>
              <a:rPr lang="en-AU" sz="2400" smtClean="0"/>
              <a:t>Zoning effects</a:t>
            </a:r>
          </a:p>
        </p:txBody>
      </p:sp>
      <p:sp>
        <p:nvSpPr>
          <p:cNvPr id="32774" name="Rectangle 11"/>
          <p:cNvSpPr>
            <a:spLocks noChangeArrowheads="1"/>
          </p:cNvSpPr>
          <p:nvPr/>
        </p:nvSpPr>
        <p:spPr bwMode="auto">
          <a:xfrm>
            <a:off x="0" y="1485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5616" y="980728"/>
            <a:ext cx="39291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Spangled Emperor </a:t>
            </a:r>
            <a:r>
              <a:rPr lang="en-US" i="1" dirty="0" err="1" smtClean="0">
                <a:solidFill>
                  <a:schemeClr val="bg1"/>
                </a:solidFill>
              </a:rPr>
              <a:t>Lethrinus</a:t>
            </a:r>
            <a:r>
              <a:rPr lang="en-US" i="1" dirty="0" smtClean="0">
                <a:solidFill>
                  <a:schemeClr val="bg1"/>
                </a:solidFill>
              </a:rPr>
              <a:t> </a:t>
            </a:r>
            <a:r>
              <a:rPr lang="en-US" i="1" dirty="0" err="1" smtClean="0">
                <a:solidFill>
                  <a:schemeClr val="bg1"/>
                </a:solidFill>
              </a:rPr>
              <a:t>nebulosus</a:t>
            </a:r>
            <a:endParaRPr lang="en-US" i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bg1"/>
                </a:solidFill>
              </a:rPr>
              <a:t>Generalised</a:t>
            </a:r>
            <a:r>
              <a:rPr lang="en-US" dirty="0" smtClean="0">
                <a:solidFill>
                  <a:schemeClr val="bg1"/>
                </a:solidFill>
              </a:rPr>
              <a:t> predator/</a:t>
            </a:r>
            <a:r>
              <a:rPr lang="en-US" dirty="0" err="1" smtClean="0">
                <a:solidFill>
                  <a:schemeClr val="bg1"/>
                </a:solidFill>
              </a:rPr>
              <a:t>invertivore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Important fishing target species</a:t>
            </a:r>
            <a:endParaRPr lang="en-A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AU" dirty="0" smtClean="0">
                <a:latin typeface="Arial" pitchFamily="34" charset="0"/>
              </a:rPr>
              <a:t>Babcock et al. Ningaloo Assessment</a:t>
            </a:r>
          </a:p>
        </p:txBody>
      </p:sp>
      <p:pic>
        <p:nvPicPr>
          <p:cNvPr id="32771" name="Picture 2" descr="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196975"/>
            <a:ext cx="6408738" cy="480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Rectangle 3"/>
          <p:cNvSpPr>
            <a:spLocks noGrp="1" noChangeArrowheads="1"/>
          </p:cNvSpPr>
          <p:nvPr>
            <p:ph type="title"/>
          </p:nvPr>
        </p:nvSpPr>
        <p:spPr>
          <a:xfrm>
            <a:off x="1103313" y="260350"/>
            <a:ext cx="7429500" cy="517525"/>
          </a:xfrm>
        </p:spPr>
        <p:txBody>
          <a:bodyPr/>
          <a:lstStyle/>
          <a:p>
            <a:pPr eaLnBrk="1" hangingPunct="1"/>
            <a:r>
              <a:rPr lang="en-AU" sz="2400" smtClean="0"/>
              <a:t>Zoning effects</a:t>
            </a:r>
          </a:p>
        </p:txBody>
      </p:sp>
      <p:sp>
        <p:nvSpPr>
          <p:cNvPr id="3277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763713" y="1341438"/>
            <a:ext cx="4897437" cy="4968875"/>
          </a:xfrm>
        </p:spPr>
        <p:txBody>
          <a:bodyPr/>
          <a:lstStyle/>
          <a:p>
            <a:pPr eaLnBrk="1" hangingPunct="1"/>
            <a:r>
              <a:rPr lang="en-AU" sz="1800" smtClean="0">
                <a:solidFill>
                  <a:schemeClr val="bg1"/>
                </a:solidFill>
              </a:rPr>
              <a:t>Roughly 50% higher Spangled Emperor biomass in old sanctuary zones (p=0.014)</a:t>
            </a:r>
          </a:p>
          <a:p>
            <a:pPr eaLnBrk="1" hangingPunct="1"/>
            <a:endParaRPr lang="en-AU" sz="1800" smtClean="0">
              <a:solidFill>
                <a:schemeClr val="bg1"/>
              </a:solidFill>
            </a:endParaRPr>
          </a:p>
          <a:p>
            <a:pPr eaLnBrk="1" hangingPunct="1"/>
            <a:endParaRPr lang="en-AU" sz="1800" smtClean="0">
              <a:solidFill>
                <a:schemeClr val="bg1"/>
              </a:solidFill>
            </a:endParaRPr>
          </a:p>
          <a:p>
            <a:pPr eaLnBrk="1" hangingPunct="1"/>
            <a:endParaRPr lang="en-AU" sz="1800" smtClean="0">
              <a:solidFill>
                <a:schemeClr val="bg1"/>
              </a:solidFill>
            </a:endParaRPr>
          </a:p>
          <a:p>
            <a:pPr eaLnBrk="1" hangingPunct="1"/>
            <a:endParaRPr lang="en-AU" sz="1800" smtClean="0">
              <a:solidFill>
                <a:schemeClr val="bg1"/>
              </a:solidFill>
            </a:endParaRPr>
          </a:p>
          <a:p>
            <a:pPr eaLnBrk="1" hangingPunct="1"/>
            <a:endParaRPr lang="en-AU" sz="1800" smtClean="0">
              <a:solidFill>
                <a:schemeClr val="bg1"/>
              </a:solidFill>
            </a:endParaRPr>
          </a:p>
          <a:p>
            <a:pPr eaLnBrk="1" hangingPunct="1"/>
            <a:endParaRPr lang="en-AU" sz="1800" smtClean="0">
              <a:solidFill>
                <a:schemeClr val="bg1"/>
              </a:solidFill>
            </a:endParaRPr>
          </a:p>
          <a:p>
            <a:pPr eaLnBrk="1" hangingPunct="1"/>
            <a:endParaRPr lang="en-AU" sz="1800" smtClean="0">
              <a:solidFill>
                <a:schemeClr val="bg1"/>
              </a:solidFill>
            </a:endParaRPr>
          </a:p>
          <a:p>
            <a:pPr eaLnBrk="1" hangingPunct="1"/>
            <a:endParaRPr lang="en-AU" sz="1800" smtClean="0">
              <a:solidFill>
                <a:schemeClr val="bg1"/>
              </a:solidFill>
            </a:endParaRPr>
          </a:p>
          <a:p>
            <a:pPr eaLnBrk="1" hangingPunct="1"/>
            <a:endParaRPr lang="en-AU" sz="180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n-AU" sz="180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n-AU" sz="1800" smtClean="0">
                <a:solidFill>
                  <a:schemeClr val="bg1"/>
                </a:solidFill>
              </a:rPr>
              <a:t>Most of the difference found in the lagoon habitats (p= 0.0003)</a:t>
            </a:r>
          </a:p>
        </p:txBody>
      </p:sp>
      <p:sp>
        <p:nvSpPr>
          <p:cNvPr id="32774" name="Rectangle 11"/>
          <p:cNvSpPr>
            <a:spLocks noChangeArrowheads="1"/>
          </p:cNvSpPr>
          <p:nvPr/>
        </p:nvSpPr>
        <p:spPr bwMode="auto">
          <a:xfrm>
            <a:off x="0" y="1485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32775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200" y="2205038"/>
            <a:ext cx="4681538" cy="291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11560" y="6453336"/>
            <a:ext cx="4368800" cy="269875"/>
          </a:xfrm>
          <a:prstGeom prst="rect">
            <a:avLst/>
          </a:prstGeom>
          <a:noFill/>
        </p:spPr>
        <p:txBody>
          <a:bodyPr/>
          <a:lstStyle/>
          <a:p>
            <a:r>
              <a:rPr lang="en-AU" sz="1000" dirty="0" smtClean="0">
                <a:solidFill>
                  <a:schemeClr val="bg1"/>
                </a:solidFill>
                <a:latin typeface="Arial" pitchFamily="34" charset="0"/>
              </a:rPr>
              <a:t>Babcock et al. Ningaloo Assessment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404664"/>
            <a:ext cx="7429500" cy="468313"/>
          </a:xfrm>
        </p:spPr>
        <p:txBody>
          <a:bodyPr/>
          <a:lstStyle/>
          <a:p>
            <a:pPr eaLnBrk="1" hangingPunct="1">
              <a:defRPr/>
            </a:pPr>
            <a:r>
              <a:rPr lang="en-AU" sz="2400" dirty="0" smtClean="0">
                <a:solidFill>
                  <a:srgbClr val="00283C"/>
                </a:solidFill>
              </a:rPr>
              <a:t>Twenty years at Osprey Sanctuary: 1987-2006</a:t>
            </a:r>
          </a:p>
        </p:txBody>
      </p:sp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700213"/>
            <a:ext cx="4465637" cy="316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611188" y="5300663"/>
            <a:ext cx="67929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AU"/>
              <a:t>half as many </a:t>
            </a:r>
            <a:r>
              <a:rPr lang="en-AU" i="1"/>
              <a:t>Lethrinus nebulosus</a:t>
            </a:r>
            <a:r>
              <a:rPr lang="en-AU"/>
              <a:t> inside the old sanctuary zone</a:t>
            </a:r>
          </a:p>
          <a:p>
            <a:pPr>
              <a:buFontTx/>
              <a:buChar char="•"/>
            </a:pPr>
            <a:r>
              <a:rPr lang="en-AU"/>
              <a:t>greater difference outside the sanctuary </a:t>
            </a:r>
          </a:p>
        </p:txBody>
      </p:sp>
      <p:pic>
        <p:nvPicPr>
          <p:cNvPr id="34822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1773238"/>
            <a:ext cx="4029075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104900" y="6588125"/>
            <a:ext cx="4368800" cy="269875"/>
          </a:xfrm>
          <a:prstGeom prst="rect">
            <a:avLst/>
          </a:prstGeom>
          <a:noFill/>
        </p:spPr>
        <p:txBody>
          <a:bodyPr/>
          <a:lstStyle/>
          <a:p>
            <a:r>
              <a:rPr lang="en-AU" smtClean="0">
                <a:latin typeface="Arial" pitchFamily="34" charset="0"/>
              </a:rPr>
              <a:t>Babcock et al. Ningaloo Assessment</a:t>
            </a: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332656"/>
            <a:ext cx="7777162" cy="935038"/>
          </a:xfrm>
        </p:spPr>
        <p:txBody>
          <a:bodyPr/>
          <a:lstStyle/>
          <a:p>
            <a:pPr eaLnBrk="1" hangingPunct="1"/>
            <a:r>
              <a:rPr lang="en-AU" dirty="0" smtClean="0"/>
              <a:t>Relating fish abundance to human usage</a:t>
            </a:r>
          </a:p>
        </p:txBody>
      </p:sp>
      <p:sp>
        <p:nvSpPr>
          <p:cNvPr id="35844" name="Rectangle 11"/>
          <p:cNvSpPr>
            <a:spLocks noChangeArrowheads="1"/>
          </p:cNvSpPr>
          <p:nvPr/>
        </p:nvSpPr>
        <p:spPr bwMode="auto">
          <a:xfrm>
            <a:off x="2700338" y="1557338"/>
            <a:ext cx="358775" cy="1428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5845" name="Picture 14" descr="IMG_17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196752"/>
            <a:ext cx="604837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104900" y="6588125"/>
            <a:ext cx="4368800" cy="269875"/>
          </a:xfrm>
          <a:prstGeom prst="rect">
            <a:avLst/>
          </a:prstGeom>
          <a:noFill/>
        </p:spPr>
        <p:txBody>
          <a:bodyPr/>
          <a:lstStyle/>
          <a:p>
            <a:r>
              <a:rPr lang="en-AU" smtClean="0">
                <a:latin typeface="Arial" pitchFamily="34" charset="0"/>
              </a:rPr>
              <a:t>Babcock et al. Ningaloo Assessment</a:t>
            </a: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189706"/>
            <a:ext cx="7777162" cy="719014"/>
          </a:xfrm>
        </p:spPr>
        <p:txBody>
          <a:bodyPr/>
          <a:lstStyle/>
          <a:p>
            <a:pPr eaLnBrk="1" hangingPunct="1"/>
            <a:r>
              <a:rPr lang="en-AU" dirty="0" smtClean="0"/>
              <a:t>Relating fish abundance to human usage</a:t>
            </a:r>
          </a:p>
        </p:txBody>
      </p:sp>
      <p:pic>
        <p:nvPicPr>
          <p:cNvPr id="30722" name="Object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2200" y="1130300"/>
            <a:ext cx="3613150" cy="4891088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2054" name="Text Box 4"/>
          <p:cNvSpPr txBox="1">
            <a:spLocks noChangeArrowheads="1"/>
          </p:cNvSpPr>
          <p:nvPr/>
        </p:nvSpPr>
        <p:spPr bwMode="auto">
          <a:xfrm>
            <a:off x="1403350" y="980728"/>
            <a:ext cx="188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/>
              <a:t>Grey Reef Shark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053013" y="1382960"/>
            <a:ext cx="2960687" cy="4281487"/>
            <a:chOff x="3152" y="1071"/>
            <a:chExt cx="1815" cy="2722"/>
          </a:xfrm>
        </p:grpSpPr>
        <p:sp>
          <p:nvSpPr>
            <p:cNvPr id="2058" name="Rectangle 7"/>
            <p:cNvSpPr>
              <a:spLocks noChangeAspect="1" noChangeArrowheads="1"/>
            </p:cNvSpPr>
            <p:nvPr/>
          </p:nvSpPr>
          <p:spPr bwMode="auto">
            <a:xfrm>
              <a:off x="3152" y="1071"/>
              <a:ext cx="1815" cy="272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5117554" y="980728"/>
            <a:ext cx="2190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/>
              <a:t>Recreational fishing</a:t>
            </a:r>
          </a:p>
        </p:txBody>
      </p:sp>
      <p:pic>
        <p:nvPicPr>
          <p:cNvPr id="30723" name="Object 6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3013" y="1382713"/>
            <a:ext cx="2960687" cy="4281487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1104900" y="6588125"/>
            <a:ext cx="4368800" cy="269875"/>
          </a:xfrm>
          <a:prstGeom prst="rect">
            <a:avLst/>
          </a:prstGeom>
          <a:noFill/>
        </p:spPr>
        <p:txBody>
          <a:bodyPr/>
          <a:lstStyle/>
          <a:p>
            <a:r>
              <a:rPr lang="en-AU" smtClean="0">
                <a:latin typeface="Arial" pitchFamily="34" charset="0"/>
              </a:rPr>
              <a:t>Babcock et al. Ningaloo Assessment</a:t>
            </a:r>
          </a:p>
        </p:txBody>
      </p:sp>
      <p:pic>
        <p:nvPicPr>
          <p:cNvPr id="31746" name="Object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981075"/>
            <a:ext cx="3394075" cy="241935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graphicFrame>
        <p:nvGraphicFramePr>
          <p:cNvPr id="3075" name="Object 5"/>
          <p:cNvGraphicFramePr>
            <a:graphicFrameLocks noChangeAspect="1"/>
          </p:cNvGraphicFramePr>
          <p:nvPr/>
        </p:nvGraphicFramePr>
        <p:xfrm>
          <a:off x="827584" y="980728"/>
          <a:ext cx="3394075" cy="2419350"/>
        </p:xfrm>
        <a:graphic>
          <a:graphicData uri="http://schemas.openxmlformats.org/presentationml/2006/ole">
            <p:oleObj spid="_x0000_s31747" name="Worksheet" r:id="rId4" imgW="4114800" imgH="2933790" progId="Excel.Sheet.8">
              <p:embed/>
            </p:oleObj>
          </a:graphicData>
        </a:graphic>
      </p:graphicFrame>
      <p:pic>
        <p:nvPicPr>
          <p:cNvPr id="31748" name="Object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6100" y="3500438"/>
            <a:ext cx="3394075" cy="241935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31749" name="Object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3500438"/>
            <a:ext cx="3394075" cy="241935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307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smtClean="0"/>
              <a:t>Fishing pressure and target species biomass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1720" y="1052736"/>
            <a:ext cx="14401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Grey Reef Shark</a:t>
            </a:r>
            <a:endParaRPr lang="en-A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5508104" y="1052736"/>
            <a:ext cx="151216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Spangled Emperor</a:t>
            </a:r>
            <a:endParaRPr lang="en-A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195736" y="3573016"/>
            <a:ext cx="93610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Serranids</a:t>
            </a:r>
            <a:endParaRPr lang="en-A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724128" y="3573016"/>
            <a:ext cx="93610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Carangids</a:t>
            </a:r>
            <a:endParaRPr lang="en-A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83568" y="6453336"/>
            <a:ext cx="4368800" cy="269875"/>
          </a:xfrm>
          <a:prstGeom prst="rect">
            <a:avLst/>
          </a:prstGeom>
          <a:noFill/>
        </p:spPr>
        <p:txBody>
          <a:bodyPr/>
          <a:lstStyle/>
          <a:p>
            <a:r>
              <a:rPr lang="en-AU" sz="1000" dirty="0" smtClean="0">
                <a:solidFill>
                  <a:schemeClr val="bg1"/>
                </a:solidFill>
                <a:latin typeface="Arial" pitchFamily="34" charset="0"/>
              </a:rPr>
              <a:t>Babcock et al. Ningaloo Assessment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1103313" y="333375"/>
            <a:ext cx="7429500" cy="577850"/>
          </a:xfrm>
        </p:spPr>
        <p:txBody>
          <a:bodyPr/>
          <a:lstStyle/>
          <a:p>
            <a:pPr eaLnBrk="1" hangingPunct="1"/>
            <a:endParaRPr lang="en-US" sz="2400" smtClean="0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412875"/>
            <a:ext cx="7345362" cy="4608513"/>
          </a:xfrm>
        </p:spPr>
        <p:txBody>
          <a:bodyPr/>
          <a:lstStyle/>
          <a:p>
            <a:pPr marL="360363" indent="-360363" eaLnBrk="1" hangingPunct="1"/>
            <a:endParaRPr lang="en-AU" b="1" dirty="0" smtClean="0"/>
          </a:p>
          <a:p>
            <a:pPr marL="360363" indent="-360363" algn="ctr" eaLnBrk="1" hangingPunct="1">
              <a:buFontTx/>
              <a:buNone/>
            </a:pPr>
            <a:endParaRPr lang="en-AU" sz="3200" b="1" dirty="0" smtClean="0">
              <a:solidFill>
                <a:srgbClr val="002832"/>
              </a:solidFill>
            </a:endParaRPr>
          </a:p>
          <a:p>
            <a:pPr marL="360363" indent="-360363" algn="ctr" eaLnBrk="1" hangingPunct="1">
              <a:buFontTx/>
              <a:buNone/>
            </a:pPr>
            <a:r>
              <a:rPr lang="en-AU" sz="2800" b="1" dirty="0" smtClean="0">
                <a:solidFill>
                  <a:srgbClr val="002832"/>
                </a:solidFill>
              </a:rPr>
              <a:t>Adequacy of sanctuaries: </a:t>
            </a:r>
          </a:p>
          <a:p>
            <a:pPr marL="360363" indent="-360363" algn="ctr" eaLnBrk="1" hangingPunct="1">
              <a:buFontTx/>
              <a:buNone/>
            </a:pPr>
            <a:r>
              <a:rPr lang="en-AU" sz="2800" b="1" dirty="0" smtClean="0">
                <a:solidFill>
                  <a:srgbClr val="002832"/>
                </a:solidFill>
              </a:rPr>
              <a:t>fish behaviour and habitat use</a:t>
            </a:r>
          </a:p>
          <a:p>
            <a:pPr marL="360363" indent="-360363" eaLnBrk="1" hangingPunct="1">
              <a:buFontTx/>
              <a:buNone/>
            </a:pPr>
            <a:endParaRPr lang="en-AU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1104900" y="6588125"/>
            <a:ext cx="4368800" cy="269875"/>
          </a:xfrm>
          <a:prstGeom prst="rect">
            <a:avLst/>
          </a:prstGeom>
          <a:noFill/>
        </p:spPr>
        <p:txBody>
          <a:bodyPr/>
          <a:lstStyle/>
          <a:p>
            <a:r>
              <a:rPr lang="en-AU" smtClean="0"/>
              <a:t>Babcock et al. Ningaloo Assessment</a:t>
            </a:r>
          </a:p>
        </p:txBody>
      </p:sp>
      <p:pic>
        <p:nvPicPr>
          <p:cNvPr id="41987" name="Picture 2" descr="Ningaloo_May_08 0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8475" y="4293096"/>
            <a:ext cx="2371725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3" descr="Ningaloo_May_08 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82141"/>
            <a:ext cx="2371725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4" descr="Ningaloo_May_08 0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782141"/>
            <a:ext cx="2371725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5" descr="Ningaloo_May_08 0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782141"/>
            <a:ext cx="2371725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6" descr="Ningaloo_May_08 00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782141"/>
            <a:ext cx="2376488" cy="178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7" descr="Ningaloo_May_08 00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76200" y="2513509"/>
            <a:ext cx="2371725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Picture 8" descr="Ningaloo_May_08 00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09800" y="2508746"/>
            <a:ext cx="2371725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4" name="Picture 9" descr="Ningaloo_May_08 0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19600" y="2513509"/>
            <a:ext cx="2371725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5" name="Picture 10" descr="Ningaloo_May_08 0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05600" y="2513509"/>
            <a:ext cx="2465388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6" name="Picture 11" descr="Ningaloo_May_08 0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76200" y="4293096"/>
            <a:ext cx="2371725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7" name="Picture 12" descr="Ningaloo_May_08 0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124075" y="4293096"/>
            <a:ext cx="2371725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8" name="Picture 13" descr="Ningaloo_May_08 0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495800" y="4293096"/>
            <a:ext cx="2371725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9" name="Text Box 14"/>
          <p:cNvSpPr txBox="1">
            <a:spLocks noChangeArrowheads="1"/>
          </p:cNvSpPr>
          <p:nvPr/>
        </p:nvSpPr>
        <p:spPr bwMode="auto">
          <a:xfrm>
            <a:off x="323850" y="6308725"/>
            <a:ext cx="6985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1400" b="1">
                <a:solidFill>
                  <a:srgbClr val="0099FF"/>
                </a:solidFill>
              </a:rPr>
              <a:t>Inserting an acoustic tag into a spangled emperor – less than 4 minutes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1560" y="188640"/>
            <a:ext cx="4600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832"/>
                </a:solidFill>
              </a:rPr>
              <a:t>Acoustic Tagging and Tracking</a:t>
            </a:r>
            <a:endParaRPr lang="en-AU" sz="2800" b="1" dirty="0">
              <a:solidFill>
                <a:srgbClr val="00283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332656"/>
            <a:ext cx="7776864" cy="602382"/>
          </a:xfrm>
        </p:spPr>
        <p:txBody>
          <a:bodyPr>
            <a:noAutofit/>
          </a:bodyPr>
          <a:lstStyle/>
          <a:p>
            <a:pPr eaLnBrk="1" hangingPunct="1"/>
            <a:r>
              <a:rPr lang="en-AU" sz="2400" dirty="0" smtClean="0">
                <a:solidFill>
                  <a:srgbClr val="00283C"/>
                </a:solidFill>
              </a:rPr>
              <a:t>Population spatial usage and individual 50% Home Ranges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5004048" y="1340768"/>
          <a:ext cx="3635896" cy="238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037" name="Rectangle 2"/>
          <p:cNvSpPr>
            <a:spLocks noChangeArrowheads="1"/>
          </p:cNvSpPr>
          <p:nvPr/>
        </p:nvSpPr>
        <p:spPr bwMode="auto">
          <a:xfrm>
            <a:off x="4932363" y="3716338"/>
            <a:ext cx="3671887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6213" indent="-176213">
              <a:buFont typeface="Arial" pitchFamily="34" charset="0"/>
              <a:buChar char="•"/>
            </a:pPr>
            <a:r>
              <a:rPr lang="en-AU" dirty="0"/>
              <a:t>Results based </a:t>
            </a:r>
            <a:r>
              <a:rPr lang="en-AU" dirty="0" smtClean="0"/>
              <a:t>on </a:t>
            </a:r>
            <a:r>
              <a:rPr lang="en-AU" dirty="0"/>
              <a:t>63 individuals 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AU" dirty="0"/>
              <a:t>45 (71%) stayed in the array for long enough to calculate centre of activity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AU" dirty="0"/>
              <a:t>o</a:t>
            </a:r>
            <a:r>
              <a:rPr lang="en-AU" dirty="0" smtClean="0"/>
              <a:t>thers </a:t>
            </a:r>
            <a:r>
              <a:rPr lang="en-AU" dirty="0"/>
              <a:t>left after </a:t>
            </a:r>
            <a:r>
              <a:rPr lang="en-AU" dirty="0" smtClean="0"/>
              <a:t>shorter </a:t>
            </a:r>
            <a:r>
              <a:rPr lang="en-AU" dirty="0"/>
              <a:t>periods of time (29%) 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AU" dirty="0"/>
              <a:t>multiple behavioural modes?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Babcock et al. Ningaloo Assessment</a:t>
            </a:r>
            <a:endParaRPr lang="en-AU"/>
          </a:p>
        </p:txBody>
      </p:sp>
      <p:grpSp>
        <p:nvGrpSpPr>
          <p:cNvPr id="19" name="Group 18"/>
          <p:cNvGrpSpPr/>
          <p:nvPr/>
        </p:nvGrpSpPr>
        <p:grpSpPr>
          <a:xfrm>
            <a:off x="1262186" y="1412776"/>
            <a:ext cx="3525838" cy="4724400"/>
            <a:chOff x="1262186" y="1412776"/>
            <a:chExt cx="3525838" cy="4724400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62186" y="1412776"/>
              <a:ext cx="3525838" cy="472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2952382" y="1484784"/>
              <a:ext cx="11155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Sanctuary</a:t>
              </a:r>
              <a:endParaRPr lang="en-AU" dirty="0"/>
            </a:p>
          </p:txBody>
        </p:sp>
      </p:grp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-1188053" y="2852350"/>
            <a:ext cx="3385983" cy="16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115616" y="2132856"/>
            <a:ext cx="144016" cy="360040"/>
          </a:xfrm>
          <a:prstGeom prst="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ectangle 14"/>
          <p:cNvSpPr/>
          <p:nvPr/>
        </p:nvSpPr>
        <p:spPr>
          <a:xfrm>
            <a:off x="1115616" y="2492896"/>
            <a:ext cx="144016" cy="504056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115616" y="2996952"/>
            <a:ext cx="144016" cy="648072"/>
          </a:xfrm>
          <a:prstGeom prst="rect">
            <a:avLst/>
          </a:prstGeom>
          <a:solidFill>
            <a:srgbClr val="00A9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ectangle 16"/>
          <p:cNvSpPr/>
          <p:nvPr/>
        </p:nvSpPr>
        <p:spPr>
          <a:xfrm>
            <a:off x="1115616" y="3717032"/>
            <a:ext cx="144016" cy="72008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Rectangle 17"/>
          <p:cNvSpPr/>
          <p:nvPr/>
        </p:nvSpPr>
        <p:spPr>
          <a:xfrm>
            <a:off x="1115616" y="4509120"/>
            <a:ext cx="144016" cy="576064"/>
          </a:xfrm>
          <a:prstGeom prst="rect">
            <a:avLst/>
          </a:prstGeom>
          <a:solidFill>
            <a:schemeClr val="accent6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Zoning adequacy and fish movement</a:t>
            </a:r>
          </a:p>
        </p:txBody>
      </p:sp>
      <p:sp>
        <p:nvSpPr>
          <p:cNvPr id="49155" name="Content Placeholder 3"/>
          <p:cNvSpPr>
            <a:spLocks noGrp="1"/>
          </p:cNvSpPr>
          <p:nvPr>
            <p:ph idx="1"/>
          </p:nvPr>
        </p:nvSpPr>
        <p:spPr>
          <a:xfrm>
            <a:off x="899592" y="2060848"/>
            <a:ext cx="7364413" cy="31242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AU" dirty="0" smtClean="0"/>
              <a:t>Some fish stay in a sanctuary all the time, many fish range more widely, moving across boundaries</a:t>
            </a:r>
          </a:p>
          <a:p>
            <a:pPr eaLnBrk="1" hangingPunct="1">
              <a:defRPr/>
            </a:pPr>
            <a:endParaRPr lang="en-AU" sz="1050" dirty="0" smtClean="0"/>
          </a:p>
          <a:p>
            <a:pPr eaLnBrk="1" hangingPunct="1">
              <a:defRPr/>
            </a:pPr>
            <a:r>
              <a:rPr lang="en-AU" dirty="0" smtClean="0"/>
              <a:t>Details of the scale of fish habitat use and habitat preferences can now be used to aid the design of sanctuary zones within multiple use marine parks</a:t>
            </a:r>
          </a:p>
          <a:p>
            <a:pPr eaLnBrk="1" hangingPunct="1">
              <a:defRPr/>
            </a:pPr>
            <a:endParaRPr lang="en-AU" sz="1050" dirty="0" smtClean="0"/>
          </a:p>
          <a:p>
            <a:pPr eaLnBrk="1" hangingPunct="1">
              <a:defRPr/>
            </a:pPr>
            <a:r>
              <a:rPr lang="en-AU" dirty="0" smtClean="0"/>
              <a:t>Populations are connected and this needs to be considered as part of the trade-offs between on-reserve and off-reserve management</a:t>
            </a:r>
          </a:p>
          <a:p>
            <a:pPr eaLnBrk="1" hangingPunct="1">
              <a:defRPr/>
            </a:pPr>
            <a:endParaRPr lang="en-AU" dirty="0" smtClean="0"/>
          </a:p>
          <a:p>
            <a:pPr eaLnBrk="1" hangingPunct="1">
              <a:buFontTx/>
              <a:buNone/>
              <a:defRPr/>
            </a:pPr>
            <a:endParaRPr lang="en-AU" dirty="0" smtClean="0"/>
          </a:p>
        </p:txBody>
      </p:sp>
      <p:sp>
        <p:nvSpPr>
          <p:cNvPr id="6149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1104900" y="6588125"/>
            <a:ext cx="4368800" cy="269875"/>
          </a:xfrm>
          <a:prstGeom prst="rect">
            <a:avLst/>
          </a:prstGeom>
          <a:noFill/>
        </p:spPr>
        <p:txBody>
          <a:bodyPr/>
          <a:lstStyle/>
          <a:p>
            <a:r>
              <a:rPr lang="en-AU" smtClean="0">
                <a:latin typeface="Arial" pitchFamily="34" charset="0"/>
              </a:rPr>
              <a:t>Babcock et al. Ningaloo Assessment</a:t>
            </a:r>
          </a:p>
        </p:txBody>
      </p:sp>
      <p:sp>
        <p:nvSpPr>
          <p:cNvPr id="61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5536" y="1052736"/>
            <a:ext cx="2915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83C"/>
                </a:solidFill>
              </a:rPr>
              <a:t>Spangled Emperor</a:t>
            </a:r>
            <a:endParaRPr lang="en-AU" sz="2800" b="1" dirty="0">
              <a:solidFill>
                <a:srgbClr val="00283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6" y="274638"/>
            <a:ext cx="8461696" cy="9221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Integrating conservation and fisheries perspectives at Ningaloo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3" y="1484784"/>
            <a:ext cx="3096344" cy="2592635"/>
          </a:xfrm>
        </p:spPr>
        <p:txBody>
          <a:bodyPr/>
          <a:lstStyle/>
          <a:p>
            <a:r>
              <a:rPr lang="en-US" dirty="0" smtClean="0"/>
              <a:t>Overall changes are likely needed to  maintain Spangled Emperor populations in the park, even with current re-zoning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Babcock et al. Ningaloo Assessment</a:t>
            </a:r>
            <a:endParaRPr lang="en-AU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484784"/>
            <a:ext cx="5127104" cy="4055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293096"/>
            <a:ext cx="293792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4005064"/>
            <a:ext cx="975854" cy="179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635896" y="5589240"/>
            <a:ext cx="4026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ELF population model 1544 1 minute grid cells</a:t>
            </a:r>
            <a:endParaRPr lang="en-AU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1104900" y="6588125"/>
            <a:ext cx="4368800" cy="269875"/>
          </a:xfrm>
          <a:prstGeom prst="rect">
            <a:avLst/>
          </a:prstGeom>
          <a:noFill/>
        </p:spPr>
        <p:txBody>
          <a:bodyPr/>
          <a:lstStyle/>
          <a:p>
            <a:r>
              <a:rPr lang="en-AU" smtClean="0">
                <a:latin typeface="Arial" pitchFamily="34" charset="0"/>
              </a:rPr>
              <a:t>Babcock et al. Ningaloo Assessment</a:t>
            </a: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476672"/>
            <a:ext cx="5256212" cy="504825"/>
          </a:xfrm>
        </p:spPr>
        <p:txBody>
          <a:bodyPr>
            <a:normAutofit/>
          </a:bodyPr>
          <a:lstStyle/>
          <a:p>
            <a:pPr eaLnBrk="1" hangingPunct="1"/>
            <a:r>
              <a:rPr lang="en-AU" sz="2800" dirty="0" smtClean="0">
                <a:solidFill>
                  <a:srgbClr val="00283C"/>
                </a:solidFill>
              </a:rPr>
              <a:t>Summary: effects on fish species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268760"/>
            <a:ext cx="7345362" cy="4681537"/>
          </a:xfrm>
        </p:spPr>
        <p:txBody>
          <a:bodyPr>
            <a:normAutofit lnSpcReduction="10000"/>
          </a:bodyPr>
          <a:lstStyle/>
          <a:p>
            <a:pPr marL="360363" indent="-360363" eaLnBrk="1" hangingPunct="1">
              <a:lnSpc>
                <a:spcPct val="90000"/>
              </a:lnSpc>
              <a:buFontTx/>
              <a:buNone/>
            </a:pPr>
            <a:r>
              <a:rPr lang="en-AU" sz="2400" i="1" dirty="0" smtClean="0"/>
              <a:t>Are Ningaloo’s Sanctuary zones effective?</a:t>
            </a:r>
            <a:endParaRPr lang="en-AU" sz="2400" dirty="0" smtClean="0"/>
          </a:p>
          <a:p>
            <a:pPr marL="360363" indent="-360363" eaLnBrk="1" hangingPunct="1">
              <a:lnSpc>
                <a:spcPct val="90000"/>
              </a:lnSpc>
            </a:pPr>
            <a:r>
              <a:rPr lang="en-AU" dirty="0" smtClean="0"/>
              <a:t>Evidence for Sanctuary Zones having positive effect on some target </a:t>
            </a:r>
            <a:r>
              <a:rPr lang="en-AU" dirty="0" smtClean="0"/>
              <a:t>species</a:t>
            </a:r>
          </a:p>
          <a:p>
            <a:pPr marL="360363" indent="-360363" eaLnBrk="1" hangingPunct="1">
              <a:lnSpc>
                <a:spcPct val="90000"/>
              </a:lnSpc>
            </a:pPr>
            <a:r>
              <a:rPr lang="en-US" dirty="0" smtClean="0"/>
              <a:t>Need to re-evaluate desirability of shoreline fishing access zones</a:t>
            </a:r>
            <a:endParaRPr lang="en-AU" dirty="0" smtClean="0"/>
          </a:p>
          <a:p>
            <a:pPr marL="360363" indent="-360363"/>
            <a:r>
              <a:rPr lang="en-AU" dirty="0" smtClean="0"/>
              <a:t>Stronger </a:t>
            </a:r>
            <a:r>
              <a:rPr lang="en-AU" dirty="0" smtClean="0"/>
              <a:t>effects of fishing across the park in general; </a:t>
            </a:r>
            <a:r>
              <a:rPr lang="en-AU" dirty="0" smtClean="0"/>
              <a:t>sanctuary </a:t>
            </a:r>
            <a:r>
              <a:rPr lang="en-AU" dirty="0" smtClean="0"/>
              <a:t>zone scheme may </a:t>
            </a:r>
            <a:r>
              <a:rPr lang="en-AU" dirty="0" smtClean="0"/>
              <a:t>not be sufficient on its own</a:t>
            </a:r>
          </a:p>
          <a:p>
            <a:pPr marL="360363" indent="-360363" eaLnBrk="1" hangingPunct="1">
              <a:lnSpc>
                <a:spcPct val="90000"/>
              </a:lnSpc>
            </a:pPr>
            <a:endParaRPr lang="en-US" i="1" dirty="0" smtClean="0"/>
          </a:p>
          <a:p>
            <a:pPr marL="360363" indent="-360363" eaLnBrk="1" hangingPunct="1">
              <a:lnSpc>
                <a:spcPct val="90000"/>
              </a:lnSpc>
              <a:buNone/>
            </a:pPr>
            <a:r>
              <a:rPr lang="en-US" i="1" dirty="0" smtClean="0"/>
              <a:t>The Future</a:t>
            </a:r>
          </a:p>
          <a:p>
            <a:pPr marL="360363" indent="-360363"/>
            <a:r>
              <a:rPr lang="en-AU" dirty="0" smtClean="0"/>
              <a:t>Broad Baselines for measurement of future trends and responses in sanctuary zones and in the park overall</a:t>
            </a:r>
          </a:p>
          <a:p>
            <a:pPr marL="360363" indent="-360363" eaLnBrk="1" hangingPunct="1">
              <a:lnSpc>
                <a:spcPct val="90000"/>
              </a:lnSpc>
            </a:pPr>
            <a:r>
              <a:rPr lang="en-AU" dirty="0" smtClean="0"/>
              <a:t>Collaborative ongoing monitoring and research for new information in future conservation initiatives</a:t>
            </a:r>
          </a:p>
          <a:p>
            <a:pPr marL="360363" indent="-360363" eaLnBrk="1" hangingPunct="1">
              <a:lnSpc>
                <a:spcPct val="90000"/>
              </a:lnSpc>
            </a:pPr>
            <a:endParaRPr lang="en-AU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oking south over lakesi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12" y="-837474"/>
            <a:ext cx="9180512" cy="6885384"/>
          </a:xfrm>
          <a:prstGeom prst="rect">
            <a:avLst/>
          </a:prstGeom>
        </p:spPr>
      </p:pic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5536" y="272257"/>
            <a:ext cx="8461374" cy="852487"/>
          </a:xfrm>
        </p:spPr>
        <p:txBody>
          <a:bodyPr/>
          <a:lstStyle/>
          <a:p>
            <a:r>
              <a:rPr lang="en-AU" dirty="0" smtClean="0"/>
              <a:t>Acknowledgements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827584" y="836712"/>
            <a:ext cx="7727950" cy="2520280"/>
          </a:xfrm>
        </p:spPr>
        <p:txBody>
          <a:bodyPr>
            <a:normAutofit/>
          </a:bodyPr>
          <a:lstStyle/>
          <a:p>
            <a:r>
              <a:rPr lang="en-AU" sz="2000" dirty="0" smtClean="0"/>
              <a:t>WA Dept of Environment and Conservation</a:t>
            </a:r>
          </a:p>
          <a:p>
            <a:r>
              <a:rPr lang="en-AU" sz="2000" dirty="0" smtClean="0"/>
              <a:t>WA Dept of Fisheries</a:t>
            </a:r>
          </a:p>
          <a:p>
            <a:r>
              <a:rPr lang="en-AU" sz="2000" dirty="0" smtClean="0"/>
              <a:t>WAMSI – WA Marine Science Institution</a:t>
            </a:r>
          </a:p>
          <a:p>
            <a:r>
              <a:rPr lang="en-AU" sz="2000" dirty="0" smtClean="0"/>
              <a:t>Tony </a:t>
            </a:r>
            <a:r>
              <a:rPr lang="en-AU" sz="2000" dirty="0" err="1" smtClean="0"/>
              <a:t>Ayling</a:t>
            </a:r>
            <a:endParaRPr lang="en-AU" sz="2000" dirty="0" smtClean="0"/>
          </a:p>
          <a:p>
            <a:r>
              <a:rPr lang="en-AU" sz="2000" dirty="0" smtClean="0"/>
              <a:t>Bill de la Mare and CSIRO </a:t>
            </a:r>
            <a:r>
              <a:rPr lang="en-AU" sz="2000" dirty="0" err="1" smtClean="0"/>
              <a:t>WfO</a:t>
            </a:r>
            <a:r>
              <a:rPr lang="en-AU" sz="2000" dirty="0" smtClean="0"/>
              <a:t> Flagship</a:t>
            </a:r>
          </a:p>
          <a:p>
            <a:r>
              <a:rPr lang="en-AU" sz="2000" dirty="0" smtClean="0"/>
              <a:t>Charlie </a:t>
            </a:r>
            <a:r>
              <a:rPr lang="en-AU" sz="2000" dirty="0" err="1" smtClean="0"/>
              <a:t>Huveneers</a:t>
            </a:r>
            <a:r>
              <a:rPr lang="en-AU" sz="2000" dirty="0" smtClean="0"/>
              <a:t> &amp; Andrew Boomer, IMOS AATAMS Facility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Babcock et al. Ningaloo Assessment</a:t>
            </a:r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ct val="0"/>
              </a:spcAft>
            </a:pPr>
            <a:r>
              <a:rPr lang="en-US" sz="1500" dirty="0" smtClean="0"/>
              <a:t>CSIRO Marine and Atmospheric Research</a:t>
            </a:r>
          </a:p>
          <a:p>
            <a:pPr lvl="1">
              <a:lnSpc>
                <a:spcPct val="80000"/>
              </a:lnSpc>
              <a:tabLst>
                <a:tab pos="355600" algn="l"/>
              </a:tabLst>
            </a:pPr>
            <a:r>
              <a:rPr lang="en-US" sz="1500" dirty="0" smtClean="0"/>
              <a:t>Russ Babcock</a:t>
            </a:r>
            <a:br>
              <a:rPr lang="en-US" sz="1500" dirty="0" smtClean="0"/>
            </a:br>
            <a:r>
              <a:rPr lang="en-US" sz="1500" dirty="0" smtClean="0"/>
              <a:t>Presenter Title</a:t>
            </a:r>
          </a:p>
          <a:p>
            <a:pPr marL="270000" lvl="2" indent="-270000">
              <a:lnSpc>
                <a:spcPct val="80000"/>
              </a:lnSpc>
              <a:spcAft>
                <a:spcPct val="0"/>
              </a:spcAft>
            </a:pPr>
            <a:r>
              <a:rPr lang="en-US" sz="1500" b="1" dirty="0" smtClean="0"/>
              <a:t>t</a:t>
            </a:r>
            <a:r>
              <a:rPr lang="en-US" sz="1500" dirty="0" smtClean="0"/>
              <a:t>	+61 7 9333 5904</a:t>
            </a:r>
          </a:p>
          <a:p>
            <a:pPr marL="270000" lvl="2" indent="-270000">
              <a:lnSpc>
                <a:spcPct val="80000"/>
              </a:lnSpc>
              <a:spcAft>
                <a:spcPct val="0"/>
              </a:spcAft>
            </a:pPr>
            <a:r>
              <a:rPr lang="en-US" sz="1500" b="1" dirty="0" smtClean="0"/>
              <a:t>e</a:t>
            </a:r>
            <a:r>
              <a:rPr lang="en-US" sz="1500" dirty="0" smtClean="0"/>
              <a:t>	Russ.Babcock@csiro.au</a:t>
            </a:r>
          </a:p>
          <a:p>
            <a:pPr marL="270000" lvl="2" indent="-270000">
              <a:lnSpc>
                <a:spcPct val="80000"/>
              </a:lnSpc>
              <a:spcAft>
                <a:spcPct val="0"/>
              </a:spcAft>
            </a:pPr>
            <a:r>
              <a:rPr lang="en-US" sz="1500" b="1" dirty="0" smtClean="0"/>
              <a:t>w</a:t>
            </a:r>
            <a:r>
              <a:rPr lang="en-US" sz="1500" dirty="0" smtClean="0"/>
              <a:t>	www.csiro.au/lorem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360000" y="5625958"/>
            <a:ext cx="6660272" cy="323322"/>
          </a:xfrm>
        </p:spPr>
        <p:txBody>
          <a:bodyPr/>
          <a:lstStyle/>
          <a:p>
            <a:r>
              <a:rPr lang="en-US" dirty="0" smtClean="0"/>
              <a:t>CSIRO Marine and Atmospheric Research </a:t>
            </a:r>
            <a:r>
              <a:rPr lang="en-AU" sz="1200" b="1" kern="1200" cap="all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From Oceans Flagship</a:t>
            </a:r>
            <a:endParaRPr lang="en-AU" dirty="0">
              <a:effectLst/>
            </a:endParaRPr>
          </a:p>
        </p:txBody>
      </p:sp>
      <p:sp>
        <p:nvSpPr>
          <p:cNvPr id="3891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dirty="0" smtClean="0"/>
              <a:t>Thank you</a:t>
            </a:r>
          </a:p>
        </p:txBody>
      </p:sp>
    </p:spTree>
    <p:extLst>
      <p:ext uri="{BB962C8B-B14F-4D97-AF65-F5344CB8AC3E}">
        <p14:creationId xmlns="" xmlns:p14="http://schemas.microsoft.com/office/powerpoint/2010/main" val="4179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11560" y="6471493"/>
            <a:ext cx="4368800" cy="269875"/>
          </a:xfrm>
          <a:prstGeom prst="rect">
            <a:avLst/>
          </a:prstGeom>
          <a:noFill/>
        </p:spPr>
        <p:txBody>
          <a:bodyPr/>
          <a:lstStyle/>
          <a:p>
            <a:r>
              <a:rPr lang="en-AU" sz="1000" dirty="0" smtClean="0">
                <a:solidFill>
                  <a:schemeClr val="bg1"/>
                </a:solidFill>
                <a:latin typeface="Arial" pitchFamily="34" charset="0"/>
              </a:rPr>
              <a:t>Babcock et al. Ningaloo Assessment</a:t>
            </a: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692696"/>
            <a:ext cx="7560840" cy="1151410"/>
          </a:xfrm>
        </p:spPr>
        <p:txBody>
          <a:bodyPr>
            <a:normAutofit fontScale="90000"/>
          </a:bodyPr>
          <a:lstStyle/>
          <a:p>
            <a:pPr marL="360363" indent="-360363"/>
            <a:r>
              <a:rPr lang="en-AU" sz="2700" dirty="0" smtClean="0">
                <a:solidFill>
                  <a:srgbClr val="002832"/>
                </a:solidFill>
              </a:rPr>
              <a:t>Comprehensiveness and Representativeness:</a:t>
            </a:r>
            <a:br>
              <a:rPr lang="en-AU" sz="2700" dirty="0" smtClean="0">
                <a:solidFill>
                  <a:srgbClr val="002832"/>
                </a:solidFill>
              </a:rPr>
            </a:br>
            <a:r>
              <a:rPr lang="en-AU" sz="2700" dirty="0" smtClean="0">
                <a:solidFill>
                  <a:srgbClr val="002832"/>
                </a:solidFill>
              </a:rPr>
              <a:t>Ningaloo fish assemblages</a:t>
            </a:r>
            <a:r>
              <a:rPr lang="en-AU" sz="2400" dirty="0" smtClean="0">
                <a:solidFill>
                  <a:srgbClr val="002060"/>
                </a:solidFill>
              </a:rPr>
              <a:t/>
            </a:r>
            <a:br>
              <a:rPr lang="en-AU" sz="2400" dirty="0" smtClean="0">
                <a:solidFill>
                  <a:srgbClr val="002060"/>
                </a:solidFill>
              </a:rPr>
            </a:br>
            <a:endParaRPr lang="en-U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10"/>
          <p:cNvSpPr>
            <a:spLocks noChangeArrowheads="1"/>
          </p:cNvSpPr>
          <p:nvPr/>
        </p:nvSpPr>
        <p:spPr bwMode="auto">
          <a:xfrm>
            <a:off x="4572000" y="476250"/>
            <a:ext cx="4284663" cy="2174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475656" y="908720"/>
            <a:ext cx="6265192" cy="5472608"/>
            <a:chOff x="827088" y="115888"/>
            <a:chExt cx="8145463" cy="7083426"/>
          </a:xfrm>
        </p:grpSpPr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4140201" y="260351"/>
              <a:ext cx="4832350" cy="6938963"/>
              <a:chOff x="2608" y="164"/>
              <a:chExt cx="3044" cy="4371"/>
            </a:xfrm>
          </p:grpSpPr>
          <p:pic>
            <p:nvPicPr>
              <p:cNvPr id="30733" name="Picture 18" descr="Ningaloo_sanctuaries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608" y="164"/>
                <a:ext cx="3044" cy="43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734" name="Rectangle 19"/>
              <p:cNvSpPr>
                <a:spLocks noChangeArrowheads="1"/>
              </p:cNvSpPr>
              <p:nvPr/>
            </p:nvSpPr>
            <p:spPr bwMode="auto">
              <a:xfrm>
                <a:off x="2750" y="210"/>
                <a:ext cx="181" cy="399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735" name="Rectangle 20"/>
              <p:cNvSpPr>
                <a:spLocks noChangeArrowheads="1"/>
              </p:cNvSpPr>
              <p:nvPr/>
            </p:nvSpPr>
            <p:spPr bwMode="auto">
              <a:xfrm>
                <a:off x="2886" y="300"/>
                <a:ext cx="2699" cy="13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736" name="Rectangle 21"/>
              <p:cNvSpPr>
                <a:spLocks noChangeArrowheads="1"/>
              </p:cNvSpPr>
              <p:nvPr/>
            </p:nvSpPr>
            <p:spPr bwMode="auto">
              <a:xfrm rot="-5400000">
                <a:off x="5198" y="483"/>
                <a:ext cx="409" cy="13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737" name="Rectangle 22"/>
              <p:cNvSpPr>
                <a:spLocks noChangeArrowheads="1"/>
              </p:cNvSpPr>
              <p:nvPr/>
            </p:nvSpPr>
            <p:spPr bwMode="auto">
              <a:xfrm>
                <a:off x="2795" y="4110"/>
                <a:ext cx="409" cy="13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827088" y="115888"/>
              <a:ext cx="3944937" cy="6553200"/>
              <a:chOff x="567" y="0"/>
              <a:chExt cx="2530" cy="4201"/>
            </a:xfrm>
          </p:grpSpPr>
          <p:pic>
            <p:nvPicPr>
              <p:cNvPr id="30731" name="Picture 1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67" y="0"/>
                <a:ext cx="2530" cy="42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732" name="Rectangle 14"/>
              <p:cNvSpPr>
                <a:spLocks noChangeArrowheads="1"/>
              </p:cNvSpPr>
              <p:nvPr/>
            </p:nvSpPr>
            <p:spPr bwMode="auto">
              <a:xfrm>
                <a:off x="1746" y="0"/>
                <a:ext cx="1315" cy="39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30728" name="Text Box 16"/>
          <p:cNvSpPr txBox="1">
            <a:spLocks noChangeArrowheads="1"/>
          </p:cNvSpPr>
          <p:nvPr/>
        </p:nvSpPr>
        <p:spPr bwMode="auto">
          <a:xfrm>
            <a:off x="527602" y="260648"/>
            <a:ext cx="58154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AU" sz="2400" b="1" dirty="0">
                <a:solidFill>
                  <a:srgbClr val="002832"/>
                </a:solidFill>
              </a:rPr>
              <a:t>Regional trends in fish assemblage structure</a:t>
            </a:r>
          </a:p>
          <a:p>
            <a:pPr algn="ctr"/>
            <a:r>
              <a:rPr lang="en-AU" sz="2400" b="1" dirty="0">
                <a:solidFill>
                  <a:srgbClr val="002832"/>
                </a:solidFill>
              </a:rPr>
              <a:t>Reef slopes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Babcock et al. Ningaloo Assessment</a:t>
            </a:r>
            <a:endParaRPr lang="en-A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divearound.com.au/assets/cache/Yellowtail_emperor_001-800x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341438"/>
            <a:ext cx="73961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AU" smtClean="0">
                <a:latin typeface="Arial" pitchFamily="34" charset="0"/>
              </a:rPr>
              <a:t>Babcock et al. Ningaloo Assessment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title"/>
          </p:nvPr>
        </p:nvSpPr>
        <p:spPr>
          <a:xfrm>
            <a:off x="1103313" y="260350"/>
            <a:ext cx="7429500" cy="517525"/>
          </a:xfrm>
        </p:spPr>
        <p:txBody>
          <a:bodyPr/>
          <a:lstStyle/>
          <a:p>
            <a:pPr eaLnBrk="1" hangingPunct="1"/>
            <a:r>
              <a:rPr lang="en-AU" sz="2400" smtClean="0"/>
              <a:t>Zoning effects</a:t>
            </a:r>
          </a:p>
        </p:txBody>
      </p:sp>
      <p:sp>
        <p:nvSpPr>
          <p:cNvPr id="3379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187450" y="1412875"/>
            <a:ext cx="4897438" cy="647700"/>
          </a:xfrm>
          <a:solidFill>
            <a:srgbClr val="080808">
              <a:alpha val="30980"/>
            </a:srgbClr>
          </a:solidFill>
        </p:spPr>
        <p:txBody>
          <a:bodyPr/>
          <a:lstStyle/>
          <a:p>
            <a:pPr eaLnBrk="1" hangingPunct="1"/>
            <a:r>
              <a:rPr lang="en-AU" sz="1800" smtClean="0">
                <a:solidFill>
                  <a:schemeClr val="bg1"/>
                </a:solidFill>
              </a:rPr>
              <a:t>Yellowtailed Emperor biomass 100% greater  in old sanctuary zones (p=0.014)</a:t>
            </a:r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0" y="1485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33799" name="Picture 1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200" y="2305050"/>
            <a:ext cx="46799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1258888" y="5157788"/>
            <a:ext cx="4897437" cy="647700"/>
          </a:xfrm>
          <a:prstGeom prst="rect">
            <a:avLst/>
          </a:prstGeom>
          <a:solidFill>
            <a:srgbClr val="080808">
              <a:alpha val="30980"/>
            </a:srgbClr>
          </a:solidFill>
          <a:ln w="9525">
            <a:noFill/>
            <a:miter lim="800000"/>
            <a:headEnd/>
            <a:tailEnd/>
          </a:ln>
        </p:spPr>
        <p:txBody>
          <a:bodyPr lIns="0" tIns="46800" rIns="0" bIns="46800"/>
          <a:lstStyle/>
          <a:p>
            <a:pPr marL="182563" indent="-182563">
              <a:spcBef>
                <a:spcPct val="20000"/>
              </a:spcBef>
              <a:buFontTx/>
              <a:buChar char="•"/>
              <a:defRPr/>
            </a:pPr>
            <a:r>
              <a:rPr lang="en-AU" kern="0" dirty="0">
                <a:solidFill>
                  <a:schemeClr val="bg1"/>
                </a:solidFill>
                <a:latin typeface="+mn-lt"/>
              </a:rPr>
              <a:t>Across all habitats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system: Ningaloo Marine Park</a:t>
            </a:r>
          </a:p>
        </p:txBody>
      </p:sp>
      <p:pic>
        <p:nvPicPr>
          <p:cNvPr id="39939" name="Picture 3" descr="Ningaloo_sanctuar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750888"/>
            <a:ext cx="4572000" cy="644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3213100"/>
            <a:ext cx="2794000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 flipV="1">
            <a:off x="1116013" y="1844675"/>
            <a:ext cx="5688012" cy="13684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 flipH="1" flipV="1">
            <a:off x="3382962" y="2312988"/>
            <a:ext cx="3960813" cy="30241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3" name="TextBox 11"/>
          <p:cNvSpPr txBox="1">
            <a:spLocks noChangeArrowheads="1"/>
          </p:cNvSpPr>
          <p:nvPr/>
        </p:nvSpPr>
        <p:spPr bwMode="auto">
          <a:xfrm>
            <a:off x="971550" y="1412875"/>
            <a:ext cx="32750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/>
              <a:t>Complex zoning, </a:t>
            </a:r>
          </a:p>
          <a:p>
            <a:r>
              <a:rPr lang="en-AU"/>
              <a:t>habitats represented unevenly</a:t>
            </a:r>
          </a:p>
          <a:p>
            <a:endParaRPr lang="en-AU"/>
          </a:p>
          <a:p>
            <a:pPr>
              <a:buFont typeface="Arial" pitchFamily="34" charset="0"/>
              <a:buChar char="•"/>
            </a:pPr>
            <a:r>
              <a:rPr lang="en-AU"/>
              <a:t>Is zoning adequate?</a:t>
            </a:r>
          </a:p>
        </p:txBody>
      </p:sp>
      <p:sp>
        <p:nvSpPr>
          <p:cNvPr id="39944" name="TextBox 7"/>
          <p:cNvSpPr txBox="1">
            <a:spLocks noChangeArrowheads="1"/>
          </p:cNvSpPr>
          <p:nvPr/>
        </p:nvSpPr>
        <p:spPr bwMode="auto">
          <a:xfrm>
            <a:off x="971550" y="6092825"/>
            <a:ext cx="35353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400"/>
              <a:t>e.g. MPA that allows shoreline fishing and </a:t>
            </a:r>
          </a:p>
          <a:p>
            <a:r>
              <a:rPr lang="en-AU" sz="1400"/>
              <a:t>Does not include reef slope habitat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Babcock et al. Ningaloo Assessment</a:t>
            </a:r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sz="2400" smtClean="0"/>
              <a:t>Movement of </a:t>
            </a:r>
            <a:br>
              <a:rPr lang="en-AU" sz="2400" smtClean="0"/>
            </a:br>
            <a:r>
              <a:rPr lang="en-AU" sz="2400" smtClean="0"/>
              <a:t>spangled emperor</a:t>
            </a:r>
          </a:p>
        </p:txBody>
      </p:sp>
      <p:sp>
        <p:nvSpPr>
          <p:cNvPr id="43011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1104900" y="6588125"/>
            <a:ext cx="4368800" cy="269875"/>
          </a:xfrm>
          <a:prstGeom prst="rect">
            <a:avLst/>
          </a:prstGeom>
          <a:noFill/>
        </p:spPr>
        <p:txBody>
          <a:bodyPr/>
          <a:lstStyle/>
          <a:p>
            <a:r>
              <a:rPr lang="en-AU" smtClean="0">
                <a:latin typeface="Arial" pitchFamily="34" charset="0"/>
              </a:rPr>
              <a:t>Babcock et al. Ningaloo Assessment</a:t>
            </a:r>
          </a:p>
        </p:txBody>
      </p:sp>
      <p:pic>
        <p:nvPicPr>
          <p:cNvPr id="43012" name="Picture 3" descr="Lethrinus_nebulos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0"/>
            <a:ext cx="3505200" cy="177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se_sanct_new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1412875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899592" y="333722"/>
            <a:ext cx="7429500" cy="935038"/>
          </a:xfrm>
        </p:spPr>
        <p:txBody>
          <a:bodyPr/>
          <a:lstStyle/>
          <a:p>
            <a:pPr eaLnBrk="1" hangingPunct="1"/>
            <a:r>
              <a:rPr lang="en-AU" dirty="0" smtClean="0"/>
              <a:t>Marine Park zoning and target species</a:t>
            </a:r>
          </a:p>
        </p:txBody>
      </p:sp>
      <p:sp>
        <p:nvSpPr>
          <p:cNvPr id="36867" name="Text Placeholder 2"/>
          <p:cNvSpPr>
            <a:spLocks noGrp="1"/>
          </p:cNvSpPr>
          <p:nvPr>
            <p:ph type="body" sz="half" idx="1"/>
          </p:nvPr>
        </p:nvSpPr>
        <p:spPr>
          <a:xfrm>
            <a:off x="1092200" y="1384300"/>
            <a:ext cx="7512050" cy="3844925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AU" smtClean="0"/>
              <a:t>Zoning is working, but…..</a:t>
            </a:r>
          </a:p>
          <a:p>
            <a:pPr eaLnBrk="1" hangingPunct="1"/>
            <a:r>
              <a:rPr lang="en-AU" smtClean="0"/>
              <a:t>working differently for different species, </a:t>
            </a:r>
          </a:p>
          <a:p>
            <a:pPr eaLnBrk="1" hangingPunct="1"/>
            <a:r>
              <a:rPr lang="en-AU" smtClean="0"/>
              <a:t>doesn’t seem to have stopped a general decline in target species</a:t>
            </a:r>
          </a:p>
          <a:p>
            <a:pPr eaLnBrk="1" hangingPunct="1"/>
            <a:endParaRPr lang="en-AU" smtClean="0"/>
          </a:p>
          <a:p>
            <a:pPr eaLnBrk="1" hangingPunct="1">
              <a:buFontTx/>
              <a:buNone/>
            </a:pPr>
            <a:r>
              <a:rPr lang="en-AU" smtClean="0"/>
              <a:t>No silver bullet - effective management of the whole park may need to consider more active management outside no-take areas</a:t>
            </a:r>
          </a:p>
          <a:p>
            <a:pPr eaLnBrk="1" hangingPunct="1">
              <a:buFontTx/>
              <a:buNone/>
            </a:pPr>
            <a:endParaRPr lang="en-AU" smtClean="0"/>
          </a:p>
          <a:p>
            <a:pPr eaLnBrk="1" hangingPunct="1">
              <a:buFontTx/>
              <a:buNone/>
            </a:pPr>
            <a:r>
              <a:rPr lang="en-AU" smtClean="0"/>
              <a:t>Ongoing information required at both sanctuary and whole-of-park level</a:t>
            </a:r>
          </a:p>
          <a:p>
            <a:pPr eaLnBrk="1" hangingPunct="1">
              <a:buFontTx/>
              <a:buNone/>
            </a:pPr>
            <a:endParaRPr lang="en-AU" smtClean="0"/>
          </a:p>
          <a:p>
            <a:pPr eaLnBrk="1" hangingPunct="1">
              <a:buFontTx/>
              <a:buNone/>
            </a:pPr>
            <a:endParaRPr lang="en-AU" smtClean="0"/>
          </a:p>
          <a:p>
            <a:pPr eaLnBrk="1" hangingPunct="1"/>
            <a:endParaRPr lang="en-AU" smtClean="0"/>
          </a:p>
        </p:txBody>
      </p:sp>
      <p:sp>
        <p:nvSpPr>
          <p:cNvPr id="36868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AU" smtClean="0">
                <a:latin typeface="Arial" pitchFamily="34" charset="0"/>
              </a:rPr>
              <a:t>Babcock et al. Ningaloo Assessment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IRO_PowerPoint_120322">
  <a:themeElements>
    <a:clrScheme name="CSIRO Midday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313C"/>
      </a:accent2>
      <a:accent3>
        <a:srgbClr val="78BE20"/>
      </a:accent3>
      <a:accent4>
        <a:srgbClr val="4A7729"/>
      </a:accent4>
      <a:accent5>
        <a:srgbClr val="9FAEE5"/>
      </a:accent5>
      <a:accent6>
        <a:srgbClr val="1E22AA"/>
      </a:accent6>
      <a:hlink>
        <a:srgbClr val="41B6E6"/>
      </a:hlink>
      <a:folHlink>
        <a:srgbClr val="004B87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20071030_WFO_PowerPoint 13">
    <a:dk1>
      <a:srgbClr val="000000"/>
    </a:dk1>
    <a:lt1>
      <a:srgbClr val="FFFFFF"/>
    </a:lt1>
    <a:dk2>
      <a:srgbClr val="FFFFFF"/>
    </a:dk2>
    <a:lt2>
      <a:srgbClr val="999999"/>
    </a:lt2>
    <a:accent1>
      <a:srgbClr val="0099CC"/>
    </a:accent1>
    <a:accent2>
      <a:srgbClr val="BED600"/>
    </a:accent2>
    <a:accent3>
      <a:srgbClr val="FFFFFF"/>
    </a:accent3>
    <a:accent4>
      <a:srgbClr val="000000"/>
    </a:accent4>
    <a:accent5>
      <a:srgbClr val="AACAE2"/>
    </a:accent5>
    <a:accent6>
      <a:srgbClr val="ACC200"/>
    </a:accent6>
    <a:hlink>
      <a:srgbClr val="CB5056"/>
    </a:hlink>
    <a:folHlink>
      <a:srgbClr val="EBAB00"/>
    </a:folHlink>
  </a:clrScheme>
  <a:fontScheme name="20071030_WFO_PowerPoin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CSIRO_PowerPoint_120322</Template>
  <TotalTime>896</TotalTime>
  <Words>804</Words>
  <Application>Microsoft Office PowerPoint</Application>
  <PresentationFormat>On-screen Show (4:3)</PresentationFormat>
  <Paragraphs>152</Paragraphs>
  <Slides>25</Slides>
  <Notes>1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CSIRO_PowerPoint_120322</vt:lpstr>
      <vt:lpstr>Worksheet</vt:lpstr>
      <vt:lpstr>Evaluating the effectiveness of zoning at Ningaloo Reef Marine Park</vt:lpstr>
      <vt:lpstr>Ningaloo World Heritage Area</vt:lpstr>
      <vt:lpstr>Rationale:</vt:lpstr>
      <vt:lpstr>Sampling design</vt:lpstr>
      <vt:lpstr>Slide 5</vt:lpstr>
      <vt:lpstr>Zoning effects</vt:lpstr>
      <vt:lpstr>Zoning effects</vt:lpstr>
      <vt:lpstr>Twenty years at Osprey Sanctuary: 1987-2006</vt:lpstr>
      <vt:lpstr>Relating fish abundance to human usage</vt:lpstr>
      <vt:lpstr>Relating fish abundance to human usage</vt:lpstr>
      <vt:lpstr>Fishing pressure and target species biomass</vt:lpstr>
      <vt:lpstr>Slide 12</vt:lpstr>
      <vt:lpstr>Slide 13</vt:lpstr>
      <vt:lpstr>Population spatial usage and individual 50% Home Ranges</vt:lpstr>
      <vt:lpstr>Zoning adequacy and fish movement</vt:lpstr>
      <vt:lpstr>Integrating conservation and fisheries perspectives at Ningaloo</vt:lpstr>
      <vt:lpstr>Summary: effects on fish species</vt:lpstr>
      <vt:lpstr>Acknowledgements</vt:lpstr>
      <vt:lpstr>Thank you</vt:lpstr>
      <vt:lpstr>Comprehensiveness and Representativeness: Ningaloo fish assemblages </vt:lpstr>
      <vt:lpstr>Slide 21</vt:lpstr>
      <vt:lpstr>Zoning effects</vt:lpstr>
      <vt:lpstr>Model system: Ningaloo Marine Park</vt:lpstr>
      <vt:lpstr>Movement of  spangled emperor</vt:lpstr>
      <vt:lpstr>Marine Park zoning and target species</vt:lpstr>
    </vt:vector>
  </TitlesOfParts>
  <Company>CSIRO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Babcock, Russ (CMAR, Dutton Park)</dc:creator>
  <cp:lastModifiedBy>Babcock, Russ (CMAR, Dutton Park)</cp:lastModifiedBy>
  <cp:revision>37</cp:revision>
  <dcterms:created xsi:type="dcterms:W3CDTF">2012-07-07T22:17:06Z</dcterms:created>
  <dcterms:modified xsi:type="dcterms:W3CDTF">2012-07-09T03:24:52Z</dcterms:modified>
</cp:coreProperties>
</file>